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9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2" r:id="rId13"/>
    <p:sldId id="273" r:id="rId14"/>
    <p:sldId id="27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A2D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25" autoAdjust="0"/>
  </p:normalViewPr>
  <p:slideViewPr>
    <p:cSldViewPr snapToGrid="0">
      <p:cViewPr>
        <p:scale>
          <a:sx n="75" d="100"/>
          <a:sy n="75" d="100"/>
        </p:scale>
        <p:origin x="191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45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41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5456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32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1903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746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1468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70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71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31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9082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69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429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691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900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53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098C2-DDCD-4E43-9FA3-F8E1B72BB52D}" type="datetimeFigureOut">
              <a:rPr lang="es-ES" smtClean="0"/>
              <a:t>11/05/2021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C82749E-07EB-475E-AB2B-A36B4B75E5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234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B6637B7-CCE5-4E4A-BF4E-42D239652D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 err="1"/>
              <a:t>CorridorTracking</a:t>
            </a:r>
            <a:endParaRPr lang="es-ES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6C6750A3-BC88-4C91-B4BB-F573FE0C0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7"/>
            <a:ext cx="7766936" cy="2807164"/>
          </a:xfrm>
        </p:spPr>
        <p:txBody>
          <a:bodyPr>
            <a:normAutofit/>
          </a:bodyPr>
          <a:lstStyle/>
          <a:p>
            <a:pPr algn="l">
              <a:spcBef>
                <a:spcPts val="600"/>
              </a:spcBef>
            </a:pPr>
            <a:r>
              <a:rPr lang="es-ES" dirty="0"/>
              <a:t>Arquitectura de altas prestaciones para visión</a:t>
            </a:r>
          </a:p>
          <a:p>
            <a:pPr algn="l">
              <a:spcBef>
                <a:spcPts val="600"/>
              </a:spcBef>
            </a:pPr>
            <a:r>
              <a:rPr lang="es-ES" dirty="0"/>
              <a:t>Máster en Ciencia de Datos e Ingeniería de Computadores</a:t>
            </a:r>
          </a:p>
          <a:p>
            <a:pPr algn="l">
              <a:spcBef>
                <a:spcPts val="300"/>
              </a:spcBef>
            </a:pPr>
            <a:r>
              <a:rPr lang="es-ES" dirty="0"/>
              <a:t>Curso 2020 – 2021</a:t>
            </a:r>
          </a:p>
          <a:p>
            <a:pPr algn="l"/>
            <a:endParaRPr lang="es-ES" dirty="0"/>
          </a:p>
          <a:p>
            <a:pPr algn="ctr"/>
            <a:r>
              <a:rPr lang="es-ES" dirty="0"/>
              <a:t>Álvaro Ayuso Martínez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226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B4DEE-423C-47D0-BB89-D229810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Resultados</a:t>
            </a:r>
            <a:br>
              <a:rPr lang="es-ES"/>
            </a:b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Segmentación sin optimizaciones (CPU)</a:t>
            </a:r>
            <a:endParaRPr lang="es-ES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6A156CC4-708E-494D-8737-A96F51AB1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090698"/>
              </p:ext>
            </p:extLst>
          </p:nvPr>
        </p:nvGraphicFramePr>
        <p:xfrm>
          <a:off x="2215851" y="1952254"/>
          <a:ext cx="5868609" cy="1476744"/>
        </p:xfrm>
        <a:graphic>
          <a:graphicData uri="http://schemas.openxmlformats.org/drawingml/2006/table">
            <a:tbl>
              <a:tblPr firstRow="1" firstCol="1" bandRow="1"/>
              <a:tblGrid>
                <a:gridCol w="2055493">
                  <a:extLst>
                    <a:ext uri="{9D8B030D-6E8A-4147-A177-3AD203B41FA5}">
                      <a16:colId xmlns:a16="http://schemas.microsoft.com/office/drawing/2014/main" val="3512422658"/>
                    </a:ext>
                  </a:extLst>
                </a:gridCol>
                <a:gridCol w="3813116">
                  <a:extLst>
                    <a:ext uri="{9D8B030D-6E8A-4147-A177-3AD203B41FA5}">
                      <a16:colId xmlns:a16="http://schemas.microsoft.com/office/drawing/2014/main" val="1904500194"/>
                    </a:ext>
                  </a:extLst>
                </a:gridCol>
              </a:tblGrid>
              <a:tr h="369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147363"/>
                  </a:ext>
                </a:extLst>
              </a:tr>
              <a:tr h="369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Procesador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AMD Ryzen 5 3600 (3.6 GHz)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063773"/>
                  </a:ext>
                </a:extLst>
              </a:tr>
              <a:tr h="369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Memoria RAM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16384 MB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506587"/>
                  </a:ext>
                </a:extLst>
              </a:tr>
              <a:tr h="3691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Gráfica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AMD Radeon RX 5600 XT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156566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1EB3E04D-1988-4E3D-BD24-AC5A51DF8388}"/>
              </a:ext>
            </a:extLst>
          </p:cNvPr>
          <p:cNvSpPr txBox="1"/>
          <p:nvPr/>
        </p:nvSpPr>
        <p:spPr>
          <a:xfrm>
            <a:off x="2215851" y="1952254"/>
            <a:ext cx="5868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Sistema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2C2E2A-B039-498F-89C4-A8C964EC5F8A}"/>
              </a:ext>
            </a:extLst>
          </p:cNvPr>
          <p:cNvSpPr txBox="1"/>
          <p:nvPr/>
        </p:nvSpPr>
        <p:spPr>
          <a:xfrm>
            <a:off x="677334" y="3777380"/>
            <a:ext cx="552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1) Segmentación en imágenes</a:t>
            </a:r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D4AC028E-8B94-47D5-A6A1-E33FF34B5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090857"/>
              </p:ext>
            </p:extLst>
          </p:nvPr>
        </p:nvGraphicFramePr>
        <p:xfrm>
          <a:off x="677334" y="4174275"/>
          <a:ext cx="6217032" cy="512154"/>
        </p:xfrm>
        <a:graphic>
          <a:graphicData uri="http://schemas.openxmlformats.org/drawingml/2006/table">
            <a:tbl>
              <a:tblPr firstRow="1" firstCol="1" bandRow="1"/>
              <a:tblGrid>
                <a:gridCol w="1814132">
                  <a:extLst>
                    <a:ext uri="{9D8B030D-6E8A-4147-A177-3AD203B41FA5}">
                      <a16:colId xmlns:a16="http://schemas.microsoft.com/office/drawing/2014/main" val="2306736125"/>
                    </a:ext>
                  </a:extLst>
                </a:gridCol>
                <a:gridCol w="818070">
                  <a:extLst>
                    <a:ext uri="{9D8B030D-6E8A-4147-A177-3AD203B41FA5}">
                      <a16:colId xmlns:a16="http://schemas.microsoft.com/office/drawing/2014/main" val="2252335030"/>
                    </a:ext>
                  </a:extLst>
                </a:gridCol>
                <a:gridCol w="1808798">
                  <a:extLst>
                    <a:ext uri="{9D8B030D-6E8A-4147-A177-3AD203B41FA5}">
                      <a16:colId xmlns:a16="http://schemas.microsoft.com/office/drawing/2014/main" val="64263822"/>
                    </a:ext>
                  </a:extLst>
                </a:gridCol>
                <a:gridCol w="1776032">
                  <a:extLst>
                    <a:ext uri="{9D8B030D-6E8A-4147-A177-3AD203B41FA5}">
                      <a16:colId xmlns:a16="http://schemas.microsoft.com/office/drawing/2014/main" val="3066669068"/>
                    </a:ext>
                  </a:extLst>
                </a:gridCol>
              </a:tblGrid>
              <a:tr h="295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imágenes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(s)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 por imagen (s)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FPS (procesamiento)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24771"/>
                  </a:ext>
                </a:extLst>
              </a:tr>
              <a:tr h="191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21.80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726782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45C4CF65-8A7E-4128-B1B2-D1892F8F8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084362"/>
              </p:ext>
            </p:extLst>
          </p:nvPr>
        </p:nvGraphicFramePr>
        <p:xfrm>
          <a:off x="677334" y="5349060"/>
          <a:ext cx="4652962" cy="650367"/>
        </p:xfrm>
        <a:graphic>
          <a:graphicData uri="http://schemas.openxmlformats.org/drawingml/2006/table">
            <a:tbl>
              <a:tblPr firstRow="1" firstCol="1" bandRow="1"/>
              <a:tblGrid>
                <a:gridCol w="1240155">
                  <a:extLst>
                    <a:ext uri="{9D8B030D-6E8A-4147-A177-3AD203B41FA5}">
                      <a16:colId xmlns:a16="http://schemas.microsoft.com/office/drawing/2014/main" val="654417575"/>
                    </a:ext>
                  </a:extLst>
                </a:gridCol>
                <a:gridCol w="1645285">
                  <a:extLst>
                    <a:ext uri="{9D8B030D-6E8A-4147-A177-3AD203B41FA5}">
                      <a16:colId xmlns:a16="http://schemas.microsoft.com/office/drawing/2014/main" val="3819886595"/>
                    </a:ext>
                  </a:extLst>
                </a:gridCol>
                <a:gridCol w="1767522">
                  <a:extLst>
                    <a:ext uri="{9D8B030D-6E8A-4147-A177-3AD203B41FA5}">
                      <a16:colId xmlns:a16="http://schemas.microsoft.com/office/drawing/2014/main" val="382416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Nº prueba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Primer plano</a:t>
                      </a:r>
                      <a:r>
                        <a:rPr lang="es-ES" sz="1400" b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(FPS)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Segundo plano</a:t>
                      </a:r>
                      <a:r>
                        <a:rPr lang="es-ES" sz="1400" b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(FPS)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127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0.46 – 0.47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0.44 – 0.45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62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 – 0.54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 – 0.53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56382"/>
                  </a:ext>
                </a:extLst>
              </a:tr>
            </a:tbl>
          </a:graphicData>
        </a:graphic>
      </p:graphicFrame>
      <p:sp>
        <p:nvSpPr>
          <p:cNvPr id="28" name="CuadroTexto 27">
            <a:extLst>
              <a:ext uri="{FF2B5EF4-FFF2-40B4-BE49-F238E27FC236}">
                <a16:creationId xmlns:a16="http://schemas.microsoft.com/office/drawing/2014/main" id="{2A7AC110-ABE7-4E5E-89C6-11C8922470F3}"/>
              </a:ext>
            </a:extLst>
          </p:cNvPr>
          <p:cNvSpPr txBox="1"/>
          <p:nvPr/>
        </p:nvSpPr>
        <p:spPr>
          <a:xfrm>
            <a:off x="677334" y="4979728"/>
            <a:ext cx="552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2) Segmentación + </a:t>
            </a:r>
            <a:r>
              <a:rPr lang="es-ES" dirty="0" err="1"/>
              <a:t>Post-procesamiento</a:t>
            </a:r>
            <a:r>
              <a:rPr lang="es-ES" dirty="0"/>
              <a:t> en cámara</a:t>
            </a:r>
          </a:p>
        </p:txBody>
      </p:sp>
    </p:spTree>
    <p:extLst>
      <p:ext uri="{BB962C8B-B14F-4D97-AF65-F5344CB8AC3E}">
        <p14:creationId xmlns:p14="http://schemas.microsoft.com/office/powerpoint/2010/main" val="396953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B4DEE-423C-47D0-BB89-D229810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Resultados</a:t>
            </a:r>
            <a:br>
              <a:rPr lang="es-ES"/>
            </a:b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Segmentación sin optimizaciones (CPU)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2C2E2A-B039-498F-89C4-A8C964EC5F8A}"/>
              </a:ext>
            </a:extLst>
          </p:cNvPr>
          <p:cNvSpPr txBox="1"/>
          <p:nvPr/>
        </p:nvSpPr>
        <p:spPr>
          <a:xfrm>
            <a:off x="677334" y="1930400"/>
            <a:ext cx="552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3) Segmentación en video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E621314-CEB3-41BA-BE57-01BADD923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71831"/>
              </p:ext>
            </p:extLst>
          </p:nvPr>
        </p:nvGraphicFramePr>
        <p:xfrm>
          <a:off x="677334" y="2372550"/>
          <a:ext cx="5656644" cy="1300734"/>
        </p:xfrm>
        <a:graphic>
          <a:graphicData uri="http://schemas.openxmlformats.org/drawingml/2006/table">
            <a:tbl>
              <a:tblPr firstRow="1" firstCol="1" bandRow="1"/>
              <a:tblGrid>
                <a:gridCol w="1313815">
                  <a:extLst>
                    <a:ext uri="{9D8B030D-6E8A-4147-A177-3AD203B41FA5}">
                      <a16:colId xmlns:a16="http://schemas.microsoft.com/office/drawing/2014/main" val="112628715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866667774"/>
                    </a:ext>
                  </a:extLst>
                </a:gridCol>
                <a:gridCol w="1696212">
                  <a:extLst>
                    <a:ext uri="{9D8B030D-6E8A-4147-A177-3AD203B41FA5}">
                      <a16:colId xmlns:a16="http://schemas.microsoft.com/office/drawing/2014/main" val="2335585163"/>
                    </a:ext>
                  </a:extLst>
                </a:gridCol>
                <a:gridCol w="1776032">
                  <a:extLst>
                    <a:ext uri="{9D8B030D-6E8A-4147-A177-3AD203B41FA5}">
                      <a16:colId xmlns:a16="http://schemas.microsoft.com/office/drawing/2014/main" val="1296858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(s)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 por frame (s)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FPS (procesamiento)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1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786.69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810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1309.30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51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645.86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7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1066.01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97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corridor5_Trim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1013.60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98136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2775FA0-422D-4112-83D5-5D3EBBD55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782929"/>
              </p:ext>
            </p:extLst>
          </p:nvPr>
        </p:nvGraphicFramePr>
        <p:xfrm>
          <a:off x="3386758" y="4115434"/>
          <a:ext cx="5640979" cy="1300734"/>
        </p:xfrm>
        <a:graphic>
          <a:graphicData uri="http://schemas.openxmlformats.org/drawingml/2006/table">
            <a:tbl>
              <a:tblPr firstRow="1" firstCol="1" bandRow="1"/>
              <a:tblGrid>
                <a:gridCol w="1342326">
                  <a:extLst>
                    <a:ext uri="{9D8B030D-6E8A-4147-A177-3AD203B41FA5}">
                      <a16:colId xmlns:a16="http://schemas.microsoft.com/office/drawing/2014/main" val="2608584463"/>
                    </a:ext>
                  </a:extLst>
                </a:gridCol>
                <a:gridCol w="1049972">
                  <a:extLst>
                    <a:ext uri="{9D8B030D-6E8A-4147-A177-3AD203B41FA5}">
                      <a16:colId xmlns:a16="http://schemas.microsoft.com/office/drawing/2014/main" val="1716302513"/>
                    </a:ext>
                  </a:extLst>
                </a:gridCol>
                <a:gridCol w="1132650">
                  <a:extLst>
                    <a:ext uri="{9D8B030D-6E8A-4147-A177-3AD203B41FA5}">
                      <a16:colId xmlns:a16="http://schemas.microsoft.com/office/drawing/2014/main" val="643289535"/>
                    </a:ext>
                  </a:extLst>
                </a:gridCol>
                <a:gridCol w="607060">
                  <a:extLst>
                    <a:ext uri="{9D8B030D-6E8A-4147-A177-3AD203B41FA5}">
                      <a16:colId xmlns:a16="http://schemas.microsoft.com/office/drawing/2014/main" val="1353592080"/>
                    </a:ext>
                  </a:extLst>
                </a:gridCol>
                <a:gridCol w="1508971">
                  <a:extLst>
                    <a:ext uri="{9D8B030D-6E8A-4147-A177-3AD203B41FA5}">
                      <a16:colId xmlns:a16="http://schemas.microsoft.com/office/drawing/2014/main" val="31277703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Resolución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Duración (s)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FPS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 err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Frames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totales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36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640x352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14.46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0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1920x1080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12.80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50.00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578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1920x1080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12.32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75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3840x2160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17.68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1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corridor5_Trim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640x360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16.80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27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12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4CFAF2E-532F-4D49-9C46-729B7EFA1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10125"/>
              </p:ext>
            </p:extLst>
          </p:nvPr>
        </p:nvGraphicFramePr>
        <p:xfrm>
          <a:off x="2215851" y="1952254"/>
          <a:ext cx="5868608" cy="1476748"/>
        </p:xfrm>
        <a:graphic>
          <a:graphicData uri="http://schemas.openxmlformats.org/drawingml/2006/table">
            <a:tbl>
              <a:tblPr firstRow="1" firstCol="1" bandRow="1"/>
              <a:tblGrid>
                <a:gridCol w="2055492">
                  <a:extLst>
                    <a:ext uri="{9D8B030D-6E8A-4147-A177-3AD203B41FA5}">
                      <a16:colId xmlns:a16="http://schemas.microsoft.com/office/drawing/2014/main" val="3641129518"/>
                    </a:ext>
                  </a:extLst>
                </a:gridCol>
                <a:gridCol w="3813116">
                  <a:extLst>
                    <a:ext uri="{9D8B030D-6E8A-4147-A177-3AD203B41FA5}">
                      <a16:colId xmlns:a16="http://schemas.microsoft.com/office/drawing/2014/main" val="325477521"/>
                    </a:ext>
                  </a:extLst>
                </a:gridCol>
              </a:tblGrid>
              <a:tr h="3691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446607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Procesador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Intel Core i7-1075H (2.6 GHz)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003232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Memoria RAM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32768 MB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896023"/>
                  </a:ext>
                </a:extLst>
              </a:tr>
              <a:tr h="36918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Gráfica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NVIDIA GeForce RTX 2060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359359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5EB4DEE-423C-47D0-BB89-D229810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Segmentación con optimizaciones (GPU)</a:t>
            </a:r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EB3E04D-1988-4E3D-BD24-AC5A51DF8388}"/>
              </a:ext>
            </a:extLst>
          </p:cNvPr>
          <p:cNvSpPr txBox="1"/>
          <p:nvPr/>
        </p:nvSpPr>
        <p:spPr>
          <a:xfrm>
            <a:off x="2215851" y="1952254"/>
            <a:ext cx="5868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Sistema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2C2E2A-B039-498F-89C4-A8C964EC5F8A}"/>
              </a:ext>
            </a:extLst>
          </p:cNvPr>
          <p:cNvSpPr txBox="1"/>
          <p:nvPr/>
        </p:nvSpPr>
        <p:spPr>
          <a:xfrm>
            <a:off x="677334" y="3777380"/>
            <a:ext cx="552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1) Segmentación en imágenes</a:t>
            </a:r>
          </a:p>
        </p:txBody>
      </p:sp>
      <p:graphicFrame>
        <p:nvGraphicFramePr>
          <p:cNvPr id="25" name="Tabla 24">
            <a:extLst>
              <a:ext uri="{FF2B5EF4-FFF2-40B4-BE49-F238E27FC236}">
                <a16:creationId xmlns:a16="http://schemas.microsoft.com/office/drawing/2014/main" id="{D4AC028E-8B94-47D5-A6A1-E33FF34B5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52161"/>
              </p:ext>
            </p:extLst>
          </p:nvPr>
        </p:nvGraphicFramePr>
        <p:xfrm>
          <a:off x="677334" y="4174275"/>
          <a:ext cx="6217032" cy="512154"/>
        </p:xfrm>
        <a:graphic>
          <a:graphicData uri="http://schemas.openxmlformats.org/drawingml/2006/table">
            <a:tbl>
              <a:tblPr firstRow="1" firstCol="1" bandRow="1"/>
              <a:tblGrid>
                <a:gridCol w="1814132">
                  <a:extLst>
                    <a:ext uri="{9D8B030D-6E8A-4147-A177-3AD203B41FA5}">
                      <a16:colId xmlns:a16="http://schemas.microsoft.com/office/drawing/2014/main" val="2306736125"/>
                    </a:ext>
                  </a:extLst>
                </a:gridCol>
                <a:gridCol w="818070">
                  <a:extLst>
                    <a:ext uri="{9D8B030D-6E8A-4147-A177-3AD203B41FA5}">
                      <a16:colId xmlns:a16="http://schemas.microsoft.com/office/drawing/2014/main" val="2252335030"/>
                    </a:ext>
                  </a:extLst>
                </a:gridCol>
                <a:gridCol w="1808798">
                  <a:extLst>
                    <a:ext uri="{9D8B030D-6E8A-4147-A177-3AD203B41FA5}">
                      <a16:colId xmlns:a16="http://schemas.microsoft.com/office/drawing/2014/main" val="64263822"/>
                    </a:ext>
                  </a:extLst>
                </a:gridCol>
                <a:gridCol w="1776032">
                  <a:extLst>
                    <a:ext uri="{9D8B030D-6E8A-4147-A177-3AD203B41FA5}">
                      <a16:colId xmlns:a16="http://schemas.microsoft.com/office/drawing/2014/main" val="3066669068"/>
                    </a:ext>
                  </a:extLst>
                </a:gridCol>
              </a:tblGrid>
              <a:tr h="2953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imágenes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(s)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 por imagen (s)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FPS (procesamiento)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24771"/>
                  </a:ext>
                </a:extLst>
              </a:tr>
              <a:tr h="191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9.92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0.99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726782"/>
                  </a:ext>
                </a:extLst>
              </a:tr>
            </a:tbl>
          </a:graphicData>
        </a:graphic>
      </p:graphicFrame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45C4CF65-8A7E-4128-B1B2-D1892F8F8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132420"/>
              </p:ext>
            </p:extLst>
          </p:nvPr>
        </p:nvGraphicFramePr>
        <p:xfrm>
          <a:off x="677334" y="5349060"/>
          <a:ext cx="4652962" cy="650367"/>
        </p:xfrm>
        <a:graphic>
          <a:graphicData uri="http://schemas.openxmlformats.org/drawingml/2006/table">
            <a:tbl>
              <a:tblPr firstRow="1" firstCol="1" bandRow="1"/>
              <a:tblGrid>
                <a:gridCol w="1240155">
                  <a:extLst>
                    <a:ext uri="{9D8B030D-6E8A-4147-A177-3AD203B41FA5}">
                      <a16:colId xmlns:a16="http://schemas.microsoft.com/office/drawing/2014/main" val="654417575"/>
                    </a:ext>
                  </a:extLst>
                </a:gridCol>
                <a:gridCol w="1645285">
                  <a:extLst>
                    <a:ext uri="{9D8B030D-6E8A-4147-A177-3AD203B41FA5}">
                      <a16:colId xmlns:a16="http://schemas.microsoft.com/office/drawing/2014/main" val="3819886595"/>
                    </a:ext>
                  </a:extLst>
                </a:gridCol>
                <a:gridCol w="1767522">
                  <a:extLst>
                    <a:ext uri="{9D8B030D-6E8A-4147-A177-3AD203B41FA5}">
                      <a16:colId xmlns:a16="http://schemas.microsoft.com/office/drawing/2014/main" val="3824161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Nº prueba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Primer plano</a:t>
                      </a:r>
                      <a:r>
                        <a:rPr lang="es-ES" sz="1400" b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(FPS)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Segundo plano</a:t>
                      </a:r>
                      <a:r>
                        <a:rPr lang="es-ES" sz="1400" b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(FPS)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1272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2.92 – 3.02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2.74 – 2.95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962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2.93 – 3.02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2.74 – 2.99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156382"/>
                  </a:ext>
                </a:extLst>
              </a:tr>
            </a:tbl>
          </a:graphicData>
        </a:graphic>
      </p:graphicFrame>
      <p:sp>
        <p:nvSpPr>
          <p:cNvPr id="28" name="CuadroTexto 27">
            <a:extLst>
              <a:ext uri="{FF2B5EF4-FFF2-40B4-BE49-F238E27FC236}">
                <a16:creationId xmlns:a16="http://schemas.microsoft.com/office/drawing/2014/main" id="{2A7AC110-ABE7-4E5E-89C6-11C8922470F3}"/>
              </a:ext>
            </a:extLst>
          </p:cNvPr>
          <p:cNvSpPr txBox="1"/>
          <p:nvPr/>
        </p:nvSpPr>
        <p:spPr>
          <a:xfrm>
            <a:off x="677334" y="4979728"/>
            <a:ext cx="552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2) Segmentación + </a:t>
            </a:r>
            <a:r>
              <a:rPr lang="es-ES" dirty="0" err="1"/>
              <a:t>Post-procesamiento</a:t>
            </a:r>
            <a:r>
              <a:rPr lang="es-ES" dirty="0"/>
              <a:t> en cámara</a:t>
            </a:r>
          </a:p>
        </p:txBody>
      </p:sp>
    </p:spTree>
    <p:extLst>
      <p:ext uri="{BB962C8B-B14F-4D97-AF65-F5344CB8AC3E}">
        <p14:creationId xmlns:p14="http://schemas.microsoft.com/office/powerpoint/2010/main" val="19030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B4DEE-423C-47D0-BB89-D229810C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Segmentación con optimizaciones (GPU)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2C2E2A-B039-498F-89C4-A8C964EC5F8A}"/>
              </a:ext>
            </a:extLst>
          </p:cNvPr>
          <p:cNvSpPr txBox="1"/>
          <p:nvPr/>
        </p:nvSpPr>
        <p:spPr>
          <a:xfrm>
            <a:off x="677334" y="1930400"/>
            <a:ext cx="5529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3) Segmentación en video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E621314-CEB3-41BA-BE57-01BADD923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19544"/>
              </p:ext>
            </p:extLst>
          </p:nvPr>
        </p:nvGraphicFramePr>
        <p:xfrm>
          <a:off x="677334" y="2372550"/>
          <a:ext cx="5656644" cy="1300734"/>
        </p:xfrm>
        <a:graphic>
          <a:graphicData uri="http://schemas.openxmlformats.org/drawingml/2006/table">
            <a:tbl>
              <a:tblPr firstRow="1" firstCol="1" bandRow="1"/>
              <a:tblGrid>
                <a:gridCol w="1313815">
                  <a:extLst>
                    <a:ext uri="{9D8B030D-6E8A-4147-A177-3AD203B41FA5}">
                      <a16:colId xmlns:a16="http://schemas.microsoft.com/office/drawing/2014/main" val="1126287155"/>
                    </a:ext>
                  </a:extLst>
                </a:gridCol>
                <a:gridCol w="870585">
                  <a:extLst>
                    <a:ext uri="{9D8B030D-6E8A-4147-A177-3AD203B41FA5}">
                      <a16:colId xmlns:a16="http://schemas.microsoft.com/office/drawing/2014/main" val="866667774"/>
                    </a:ext>
                  </a:extLst>
                </a:gridCol>
                <a:gridCol w="1696212">
                  <a:extLst>
                    <a:ext uri="{9D8B030D-6E8A-4147-A177-3AD203B41FA5}">
                      <a16:colId xmlns:a16="http://schemas.microsoft.com/office/drawing/2014/main" val="2335585163"/>
                    </a:ext>
                  </a:extLst>
                </a:gridCol>
                <a:gridCol w="1776032">
                  <a:extLst>
                    <a:ext uri="{9D8B030D-6E8A-4147-A177-3AD203B41FA5}">
                      <a16:colId xmlns:a16="http://schemas.microsoft.com/office/drawing/2014/main" val="12968583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 (s)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 por frame (s)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FPS (procesamiento)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12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141.1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810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239.2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512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118.3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7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236.7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1.85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97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corridor5_Trim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163.8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98136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72775FA0-422D-4112-83D5-5D3EBBD55249}"/>
              </a:ext>
            </a:extLst>
          </p:cNvPr>
          <p:cNvGraphicFramePr>
            <a:graphicFrameLocks noGrp="1"/>
          </p:cNvGraphicFramePr>
          <p:nvPr/>
        </p:nvGraphicFramePr>
        <p:xfrm>
          <a:off x="3386758" y="4115434"/>
          <a:ext cx="5640979" cy="1300734"/>
        </p:xfrm>
        <a:graphic>
          <a:graphicData uri="http://schemas.openxmlformats.org/drawingml/2006/table">
            <a:tbl>
              <a:tblPr firstRow="1" firstCol="1" bandRow="1"/>
              <a:tblGrid>
                <a:gridCol w="1342326">
                  <a:extLst>
                    <a:ext uri="{9D8B030D-6E8A-4147-A177-3AD203B41FA5}">
                      <a16:colId xmlns:a16="http://schemas.microsoft.com/office/drawing/2014/main" val="2608584463"/>
                    </a:ext>
                  </a:extLst>
                </a:gridCol>
                <a:gridCol w="1049972">
                  <a:extLst>
                    <a:ext uri="{9D8B030D-6E8A-4147-A177-3AD203B41FA5}">
                      <a16:colId xmlns:a16="http://schemas.microsoft.com/office/drawing/2014/main" val="1716302513"/>
                    </a:ext>
                  </a:extLst>
                </a:gridCol>
                <a:gridCol w="1132650">
                  <a:extLst>
                    <a:ext uri="{9D8B030D-6E8A-4147-A177-3AD203B41FA5}">
                      <a16:colId xmlns:a16="http://schemas.microsoft.com/office/drawing/2014/main" val="643289535"/>
                    </a:ext>
                  </a:extLst>
                </a:gridCol>
                <a:gridCol w="607060">
                  <a:extLst>
                    <a:ext uri="{9D8B030D-6E8A-4147-A177-3AD203B41FA5}">
                      <a16:colId xmlns:a16="http://schemas.microsoft.com/office/drawing/2014/main" val="1353592080"/>
                    </a:ext>
                  </a:extLst>
                </a:gridCol>
                <a:gridCol w="1508971">
                  <a:extLst>
                    <a:ext uri="{9D8B030D-6E8A-4147-A177-3AD203B41FA5}">
                      <a16:colId xmlns:a16="http://schemas.microsoft.com/office/drawing/2014/main" val="31277703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Resolución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Duración (s)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FPS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 err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Frames</a:t>
                      </a:r>
                      <a:r>
                        <a:rPr lang="es-E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totales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36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640x352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14.46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30.01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10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1920x1080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12.80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50.00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578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1920x1080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12.32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875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3840x2160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17.68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010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corridor5_Trim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640x360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16.80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30.00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27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043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E6E18-AA6D-4D68-903C-4541AAE5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br>
              <a:rPr lang="es-ES" dirty="0"/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Comparación</a:t>
            </a:r>
            <a:endParaRPr lang="es-E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4A50F2A-75E3-4CDB-AB55-1930F648F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541008"/>
              </p:ext>
            </p:extLst>
          </p:nvPr>
        </p:nvGraphicFramePr>
        <p:xfrm>
          <a:off x="2607734" y="2299732"/>
          <a:ext cx="4634165" cy="1587498"/>
        </p:xfrm>
        <a:graphic>
          <a:graphicData uri="http://schemas.openxmlformats.org/drawingml/2006/table">
            <a:tbl>
              <a:tblPr firstRow="1" firstCol="1" bandRow="1"/>
              <a:tblGrid>
                <a:gridCol w="1432956">
                  <a:extLst>
                    <a:ext uri="{9D8B030D-6E8A-4147-A177-3AD203B41FA5}">
                      <a16:colId xmlns:a16="http://schemas.microsoft.com/office/drawing/2014/main" val="1126287155"/>
                    </a:ext>
                  </a:extLst>
                </a:gridCol>
                <a:gridCol w="1031046">
                  <a:extLst>
                    <a:ext uri="{9D8B030D-6E8A-4147-A177-3AD203B41FA5}">
                      <a16:colId xmlns:a16="http://schemas.microsoft.com/office/drawing/2014/main" val="2518568308"/>
                    </a:ext>
                  </a:extLst>
                </a:gridCol>
                <a:gridCol w="1039519">
                  <a:extLst>
                    <a:ext uri="{9D8B030D-6E8A-4147-A177-3AD203B41FA5}">
                      <a16:colId xmlns:a16="http://schemas.microsoft.com/office/drawing/2014/main" val="1296858393"/>
                    </a:ext>
                  </a:extLst>
                </a:gridCol>
                <a:gridCol w="1130644">
                  <a:extLst>
                    <a:ext uri="{9D8B030D-6E8A-4147-A177-3AD203B41FA5}">
                      <a16:colId xmlns:a16="http://schemas.microsoft.com/office/drawing/2014/main" val="2927869559"/>
                    </a:ext>
                  </a:extLst>
                </a:gridCol>
              </a:tblGrid>
              <a:tr h="264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Nombre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FPS (CPU)</a:t>
                      </a:r>
                      <a:endParaRPr lang="es-E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FPS (GPU)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Incremento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1252"/>
                  </a:ext>
                </a:extLst>
              </a:tr>
              <a:tr h="264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corridor1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~ 451%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810081"/>
                  </a:ext>
                </a:extLst>
              </a:tr>
              <a:tr h="264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corridor2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0.49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2.70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~ 451%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512276"/>
                  </a:ext>
                </a:extLst>
              </a:tr>
              <a:tr h="264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corridor3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0.48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2.63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~ 448%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776865"/>
                  </a:ext>
                </a:extLst>
              </a:tr>
              <a:tr h="264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1.85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~ 351%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197926"/>
                  </a:ext>
                </a:extLst>
              </a:tr>
              <a:tr h="264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corridor5_Trim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~ 506%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398136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99E9083D-D6D0-4947-B392-E979C664CADB}"/>
              </a:ext>
            </a:extLst>
          </p:cNvPr>
          <p:cNvSpPr txBox="1"/>
          <p:nvPr/>
        </p:nvSpPr>
        <p:spPr>
          <a:xfrm>
            <a:off x="2607734" y="1930400"/>
            <a:ext cx="4634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Segmentación en video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8C0D130-EFA9-4C4F-B334-62492E72B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6768"/>
              </p:ext>
            </p:extLst>
          </p:nvPr>
        </p:nvGraphicFramePr>
        <p:xfrm>
          <a:off x="2217651" y="4441228"/>
          <a:ext cx="5516033" cy="793749"/>
        </p:xfrm>
        <a:graphic>
          <a:graphicData uri="http://schemas.openxmlformats.org/drawingml/2006/table">
            <a:tbl>
              <a:tblPr firstRow="1" firstCol="1" bandRow="1"/>
              <a:tblGrid>
                <a:gridCol w="1432956">
                  <a:extLst>
                    <a:ext uri="{9D8B030D-6E8A-4147-A177-3AD203B41FA5}">
                      <a16:colId xmlns:a16="http://schemas.microsoft.com/office/drawing/2014/main" val="1126287155"/>
                    </a:ext>
                  </a:extLst>
                </a:gridCol>
                <a:gridCol w="1472248">
                  <a:extLst>
                    <a:ext uri="{9D8B030D-6E8A-4147-A177-3AD203B41FA5}">
                      <a16:colId xmlns:a16="http://schemas.microsoft.com/office/drawing/2014/main" val="2518568308"/>
                    </a:ext>
                  </a:extLst>
                </a:gridCol>
                <a:gridCol w="1480185">
                  <a:extLst>
                    <a:ext uri="{9D8B030D-6E8A-4147-A177-3AD203B41FA5}">
                      <a16:colId xmlns:a16="http://schemas.microsoft.com/office/drawing/2014/main" val="1296858393"/>
                    </a:ext>
                  </a:extLst>
                </a:gridCol>
                <a:gridCol w="1130644">
                  <a:extLst>
                    <a:ext uri="{9D8B030D-6E8A-4147-A177-3AD203B41FA5}">
                      <a16:colId xmlns:a16="http://schemas.microsoft.com/office/drawing/2014/main" val="2927869559"/>
                    </a:ext>
                  </a:extLst>
                </a:gridCol>
              </a:tblGrid>
              <a:tr h="264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Prueba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Media FPS (CPU)</a:t>
                      </a:r>
                      <a:endParaRPr lang="es-ES" sz="1400" dirty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Media FPS (GPU)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Incremento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1252"/>
                  </a:ext>
                </a:extLst>
              </a:tr>
              <a:tr h="26458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kumimoji="0" lang="es-E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0.46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2.90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~ 530%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810081"/>
                  </a:ext>
                </a:extLst>
              </a:tr>
              <a:tr h="2645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4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2.91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a:t>~ 449%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4C6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512276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9FD3F09B-E6F9-475E-A786-CD9681E02A98}"/>
              </a:ext>
            </a:extLst>
          </p:cNvPr>
          <p:cNvSpPr txBox="1"/>
          <p:nvPr/>
        </p:nvSpPr>
        <p:spPr>
          <a:xfrm>
            <a:off x="2321316" y="4071896"/>
            <a:ext cx="520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/>
              <a:t>Segmentación y </a:t>
            </a:r>
            <a:r>
              <a:rPr lang="es-ES" dirty="0" err="1"/>
              <a:t>post-procesamiento</a:t>
            </a:r>
            <a:r>
              <a:rPr lang="es-ES" dirty="0"/>
              <a:t> en cámara</a:t>
            </a:r>
          </a:p>
        </p:txBody>
      </p:sp>
    </p:spTree>
    <p:extLst>
      <p:ext uri="{BB962C8B-B14F-4D97-AF65-F5344CB8AC3E}">
        <p14:creationId xmlns:p14="http://schemas.microsoft.com/office/powerpoint/2010/main" val="200863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926B4-A07F-4743-B87A-97A11F74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Trabajo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9483E5-7259-461D-A8F5-7B909A911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Corrección de errores y mejoras</a:t>
            </a:r>
          </a:p>
          <a:p>
            <a:r>
              <a:rPr lang="es-ES" dirty="0"/>
              <a:t>Optimización del código</a:t>
            </a:r>
          </a:p>
          <a:p>
            <a:r>
              <a:rPr lang="es-ES" dirty="0"/>
              <a:t>Implementación de memoria en extracción de suelo</a:t>
            </a:r>
          </a:p>
          <a:p>
            <a:r>
              <a:rPr lang="es-ES" dirty="0"/>
              <a:t>Búsqueda de modelos de segmentación menos pesados</a:t>
            </a:r>
          </a:p>
          <a:p>
            <a:pPr lvl="1"/>
            <a:r>
              <a:rPr lang="es-ES" dirty="0"/>
              <a:t>Decremento del coste computacional</a:t>
            </a:r>
          </a:p>
          <a:p>
            <a:pPr lvl="1"/>
            <a:r>
              <a:rPr lang="es-ES" dirty="0"/>
              <a:t>Pruebas en sistemas de baja memoria RAM (</a:t>
            </a:r>
            <a:r>
              <a:rPr lang="es-ES" dirty="0" err="1"/>
              <a:t>Jetson</a:t>
            </a:r>
            <a:r>
              <a:rPr lang="es-ES" dirty="0"/>
              <a:t> Nano)</a:t>
            </a:r>
          </a:p>
        </p:txBody>
      </p:sp>
    </p:spTree>
    <p:extLst>
      <p:ext uri="{BB962C8B-B14F-4D97-AF65-F5344CB8AC3E}">
        <p14:creationId xmlns:p14="http://schemas.microsoft.com/office/powerpoint/2010/main" val="85988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DFBE0A-0B0C-47B6-88D7-374343E68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C3DC32B-9E1E-4803-A8D3-0464EEB3C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  <a:p>
            <a:r>
              <a:rPr lang="es-ES" dirty="0"/>
              <a:t>Estado del arte. </a:t>
            </a:r>
            <a:r>
              <a:rPr lang="es-ES" dirty="0" err="1"/>
              <a:t>PixelLib</a:t>
            </a:r>
            <a:endParaRPr lang="es-ES" dirty="0"/>
          </a:p>
          <a:p>
            <a:r>
              <a:rPr lang="es-ES" dirty="0"/>
              <a:t>Implementación</a:t>
            </a:r>
          </a:p>
          <a:p>
            <a:r>
              <a:rPr lang="es-ES" dirty="0"/>
              <a:t>Resultados</a:t>
            </a:r>
          </a:p>
          <a:p>
            <a:r>
              <a:rPr lang="es-ES" dirty="0"/>
              <a:t>Demostración en video</a:t>
            </a:r>
          </a:p>
          <a:p>
            <a:r>
              <a:rPr lang="es-ES" dirty="0"/>
              <a:t>Trabajo futuro</a:t>
            </a:r>
          </a:p>
        </p:txBody>
      </p:sp>
    </p:spTree>
    <p:extLst>
      <p:ext uri="{BB962C8B-B14F-4D97-AF65-F5344CB8AC3E}">
        <p14:creationId xmlns:p14="http://schemas.microsoft.com/office/powerpoint/2010/main" val="415198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9E076-4AED-4879-8497-724EA02AB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</a:t>
            </a:r>
          </a:p>
        </p:txBody>
      </p:sp>
      <p:pic>
        <p:nvPicPr>
          <p:cNvPr id="5" name="Imagen 4" descr="Vista del interior de una casa&#10;&#10;Descripción generada automáticamente con confianza baja">
            <a:extLst>
              <a:ext uri="{FF2B5EF4-FFF2-40B4-BE49-F238E27FC236}">
                <a16:creationId xmlns:a16="http://schemas.microsoft.com/office/drawing/2014/main" id="{7FF88B4A-0DC6-480B-89ED-21B59633F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056031" cy="2668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8B4ADA1-7921-4B96-8483-C74F35035786}"/>
              </a:ext>
            </a:extLst>
          </p:cNvPr>
          <p:cNvSpPr txBox="1"/>
          <p:nvPr/>
        </p:nvSpPr>
        <p:spPr>
          <a:xfrm>
            <a:off x="1824303" y="4652135"/>
            <a:ext cx="1762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Imagen simple</a:t>
            </a:r>
          </a:p>
          <a:p>
            <a:pPr algn="ctr"/>
            <a:r>
              <a:rPr lang="es-ES" sz="1600" dirty="0"/>
              <a:t>¿Sencillo?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968D912-181C-4264-A9FD-270CADE91A32}"/>
              </a:ext>
            </a:extLst>
          </p:cNvPr>
          <p:cNvSpPr txBox="1"/>
          <p:nvPr/>
        </p:nvSpPr>
        <p:spPr>
          <a:xfrm>
            <a:off x="6200888" y="4652135"/>
            <a:ext cx="1762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Imagen compleja</a:t>
            </a:r>
          </a:p>
          <a:p>
            <a:pPr algn="ctr"/>
            <a:r>
              <a:rPr lang="es-ES" sz="1600" dirty="0"/>
              <a:t>Complicado</a:t>
            </a:r>
          </a:p>
        </p:txBody>
      </p:sp>
      <p:sp>
        <p:nvSpPr>
          <p:cNvPr id="17" name="Marcador de contenido 4">
            <a:extLst>
              <a:ext uri="{FF2B5EF4-FFF2-40B4-BE49-F238E27FC236}">
                <a16:creationId xmlns:a16="http://schemas.microsoft.com/office/drawing/2014/main" id="{5F65FD2D-1E47-482F-90F6-630AEBF27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537199"/>
            <a:ext cx="8596668" cy="1320800"/>
          </a:xfrm>
        </p:spPr>
        <p:txBody>
          <a:bodyPr/>
          <a:lstStyle/>
          <a:p>
            <a:r>
              <a:rPr lang="es-ES" b="1" dirty="0"/>
              <a:t>Tracking</a:t>
            </a:r>
            <a:r>
              <a:rPr lang="es-ES" dirty="0"/>
              <a:t> en robots y vehículos móviles</a:t>
            </a:r>
          </a:p>
          <a:p>
            <a:r>
              <a:rPr lang="es-ES" b="1" dirty="0"/>
              <a:t>TFM</a:t>
            </a:r>
            <a:r>
              <a:rPr lang="es-ES" dirty="0"/>
              <a:t>: </a:t>
            </a:r>
            <a:r>
              <a:rPr lang="es-ES" dirty="0" err="1"/>
              <a:t>Dji</a:t>
            </a:r>
            <a:r>
              <a:rPr lang="es-ES" dirty="0"/>
              <a:t> Tello </a:t>
            </a:r>
            <a:r>
              <a:rPr lang="es-ES" dirty="0" err="1"/>
              <a:t>Ryze</a:t>
            </a:r>
            <a:r>
              <a:rPr lang="es-ES" dirty="0"/>
              <a:t>. Posicionamiento por visión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CB01969-0C70-420C-BFA0-A2FDA1E9F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3001" y="1930400"/>
            <a:ext cx="4017867" cy="26688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DJI Tello Dron">
            <a:extLst>
              <a:ext uri="{FF2B5EF4-FFF2-40B4-BE49-F238E27FC236}">
                <a16:creationId xmlns:a16="http://schemas.microsoft.com/office/drawing/2014/main" id="{14C55D61-ECF8-4417-ADC7-8A06B2A07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500" y1="56490" x2="46500" y2="56490"/>
                        <a14:foregroundMark x1="47875" y1="55210" x2="47500" y2="48263"/>
                        <a14:backgroundMark x1="47250" y1="56856" x2="47250" y2="56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607" y="4870947"/>
            <a:ext cx="3068639" cy="209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6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E3861-1EB6-4C4C-815E-589BA606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 del arte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726546-8A38-4F4A-B056-2465666E6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049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BC7C2-3B03-45E4-94F1-23649AAE7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  <a:br>
              <a:rPr lang="es-ES" dirty="0"/>
            </a:b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 inicial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n 4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6DDEAC92-2BF6-4DF8-A6FC-07F1F6EDB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41" y="1930400"/>
            <a:ext cx="7956854" cy="2997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4D6D89B7-5661-4547-A69F-1A2C2167D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309118"/>
            <a:ext cx="8596668" cy="1548881"/>
          </a:xfrm>
        </p:spPr>
        <p:txBody>
          <a:bodyPr/>
          <a:lstStyle/>
          <a:p>
            <a:r>
              <a:rPr lang="es-ES" b="1" dirty="0"/>
              <a:t>Extensión de líneas. Cálculo de la intersección</a:t>
            </a:r>
          </a:p>
          <a:p>
            <a:r>
              <a:rPr lang="es-ES" b="1" dirty="0"/>
              <a:t>Problema: </a:t>
            </a:r>
            <a:r>
              <a:rPr lang="es-ES" dirty="0"/>
              <a:t>Resultado pobre y poco fiable</a:t>
            </a:r>
          </a:p>
          <a:p>
            <a:r>
              <a:rPr lang="es-ES" b="1" dirty="0"/>
              <a:t>Solución</a:t>
            </a:r>
            <a:r>
              <a:rPr lang="es-ES" dirty="0"/>
              <a:t>: Segmentación semántica</a:t>
            </a:r>
          </a:p>
        </p:txBody>
      </p:sp>
    </p:spTree>
    <p:extLst>
      <p:ext uri="{BB962C8B-B14F-4D97-AF65-F5344CB8AC3E}">
        <p14:creationId xmlns:p14="http://schemas.microsoft.com/office/powerpoint/2010/main" val="50508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241DF-0C9B-4309-8CB2-B53CCA2D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  <a:br>
              <a:rPr lang="es-ES" dirty="0"/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Idea final</a:t>
            </a:r>
            <a:endParaRPr lang="es-ES" dirty="0"/>
          </a:p>
        </p:txBody>
      </p:sp>
      <p:pic>
        <p:nvPicPr>
          <p:cNvPr id="5" name="Imagen 4" descr="Vista del interior de una casa&#10;&#10;Descripción generada automáticamente con confianza baja">
            <a:extLst>
              <a:ext uri="{FF2B5EF4-FFF2-40B4-BE49-F238E27FC236}">
                <a16:creationId xmlns:a16="http://schemas.microsoft.com/office/drawing/2014/main" id="{D1163780-0914-4FB7-BAC9-6C5F35E34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2394914" cy="1575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F91C5F-AB26-44D1-AE3C-E87183653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601" y="3725068"/>
            <a:ext cx="2372380" cy="1575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B69AF9EF-E49F-48DE-BD68-DD215E4F1A28}"/>
              </a:ext>
            </a:extLst>
          </p:cNvPr>
          <p:cNvSpPr/>
          <p:nvPr/>
        </p:nvSpPr>
        <p:spPr>
          <a:xfrm>
            <a:off x="3309300" y="2573876"/>
            <a:ext cx="582706" cy="288883"/>
          </a:xfrm>
          <a:prstGeom prst="rightArrow">
            <a:avLst>
              <a:gd name="adj1" fmla="val 46296"/>
              <a:gd name="adj2" fmla="val 62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7565C3-1EC9-4715-B1C8-2B04CBEE7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9058" y="1930517"/>
            <a:ext cx="2394914" cy="1575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75354259-1F46-40D4-8476-B60AB4BFF305}"/>
              </a:ext>
            </a:extLst>
          </p:cNvPr>
          <p:cNvSpPr/>
          <p:nvPr/>
        </p:nvSpPr>
        <p:spPr>
          <a:xfrm>
            <a:off x="6761024" y="2573876"/>
            <a:ext cx="582706" cy="288883"/>
          </a:xfrm>
          <a:prstGeom prst="rightArrow">
            <a:avLst>
              <a:gd name="adj1" fmla="val 46296"/>
              <a:gd name="adj2" fmla="val 62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8F536AA-9951-4F0C-B758-A3A143E67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0782" y="1933205"/>
            <a:ext cx="2394914" cy="1570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242281D9-5B03-4F39-82AC-A2E0F91A74D3}"/>
              </a:ext>
            </a:extLst>
          </p:cNvPr>
          <p:cNvSpPr/>
          <p:nvPr/>
        </p:nvSpPr>
        <p:spPr>
          <a:xfrm>
            <a:off x="3309300" y="4368544"/>
            <a:ext cx="582706" cy="288883"/>
          </a:xfrm>
          <a:prstGeom prst="rightArrow">
            <a:avLst>
              <a:gd name="adj1" fmla="val 46296"/>
              <a:gd name="adj2" fmla="val 62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03EF36F-5EF3-4C6F-8820-BC8C9A1EB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40325" y="3725068"/>
            <a:ext cx="2372380" cy="1575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BF40E200-FFCE-43F8-94CD-D47A704B860B}"/>
              </a:ext>
            </a:extLst>
          </p:cNvPr>
          <p:cNvSpPr/>
          <p:nvPr/>
        </p:nvSpPr>
        <p:spPr>
          <a:xfrm>
            <a:off x="6761024" y="4368544"/>
            <a:ext cx="582706" cy="288883"/>
          </a:xfrm>
          <a:prstGeom prst="rightArrow">
            <a:avLst>
              <a:gd name="adj1" fmla="val 46296"/>
              <a:gd name="adj2" fmla="val 62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6D6288B-1CA0-4B08-91F4-D9817B3F2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1935" y="3725068"/>
            <a:ext cx="2372607" cy="15758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Marcador de contenido 4">
            <a:extLst>
              <a:ext uri="{FF2B5EF4-FFF2-40B4-BE49-F238E27FC236}">
                <a16:creationId xmlns:a16="http://schemas.microsoft.com/office/drawing/2014/main" id="{C8C501E3-0EF3-4745-A4D6-E5212837D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692587"/>
            <a:ext cx="8596668" cy="1165411"/>
          </a:xfrm>
        </p:spPr>
        <p:txBody>
          <a:bodyPr/>
          <a:lstStyle/>
          <a:p>
            <a:r>
              <a:rPr lang="es-ES" b="1" dirty="0"/>
              <a:t>Ventaja:</a:t>
            </a:r>
            <a:r>
              <a:rPr lang="es-ES" dirty="0"/>
              <a:t> Algoritmo mucho más robusto</a:t>
            </a:r>
          </a:p>
          <a:p>
            <a:r>
              <a:rPr lang="es-ES" b="1" dirty="0"/>
              <a:t>Desventaja: </a:t>
            </a:r>
            <a:r>
              <a:rPr lang="es-ES" dirty="0"/>
              <a:t>Gran incremento del coste computacional (segmentación)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71881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EC8C9-51E4-4219-8DF3-9503E5C1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  <a:br>
              <a:rPr lang="es-ES" dirty="0"/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Idea final - Extracción del suelo</a:t>
            </a:r>
            <a:endParaRPr lang="es-ES" dirty="0"/>
          </a:p>
        </p:txBody>
      </p:sp>
      <p:pic>
        <p:nvPicPr>
          <p:cNvPr id="5" name="Imagen 4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D9B6A1AA-03DD-47FB-BF80-83AFE9F84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16448"/>
            <a:ext cx="3679032" cy="2420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7677121-9D0C-40A6-BC20-CBA7ED188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4970" y="2020757"/>
            <a:ext cx="3679032" cy="2412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81195468-CD78-448C-885A-87CEE690FF82}"/>
              </a:ext>
            </a:extLst>
          </p:cNvPr>
          <p:cNvSpPr/>
          <p:nvPr/>
        </p:nvSpPr>
        <p:spPr>
          <a:xfrm>
            <a:off x="4684315" y="3082394"/>
            <a:ext cx="582706" cy="288883"/>
          </a:xfrm>
          <a:prstGeom prst="rightArrow">
            <a:avLst>
              <a:gd name="adj1" fmla="val 46296"/>
              <a:gd name="adj2" fmla="val 62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FB780A41-1566-44C0-9FBD-67942F28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787152"/>
            <a:ext cx="8596668" cy="2070848"/>
          </a:xfrm>
        </p:spPr>
        <p:txBody>
          <a:bodyPr/>
          <a:lstStyle/>
          <a:p>
            <a:r>
              <a:rPr lang="es-ES" b="1" dirty="0"/>
              <a:t>Extracción por color </a:t>
            </a:r>
            <a:r>
              <a:rPr lang="es-ES" dirty="0"/>
              <a:t>&lt;- Rango de colores: (45, 45, 75) hasta (55, 55, 85)</a:t>
            </a:r>
          </a:p>
          <a:p>
            <a:r>
              <a:rPr lang="es-ES" b="1" dirty="0"/>
              <a:t>Operaciones morfológicas </a:t>
            </a:r>
            <a:r>
              <a:rPr lang="es-ES" dirty="0"/>
              <a:t>de cierre y apertura para pulido</a:t>
            </a:r>
          </a:p>
          <a:p>
            <a:r>
              <a:rPr lang="es-ES" b="1" dirty="0"/>
              <a:t>Paso siguiente: </a:t>
            </a:r>
            <a:r>
              <a:rPr lang="es-ES" dirty="0"/>
              <a:t>Búsqueda de contornos y aproximación poligonal</a:t>
            </a:r>
          </a:p>
        </p:txBody>
      </p:sp>
    </p:spTree>
    <p:extLst>
      <p:ext uri="{BB962C8B-B14F-4D97-AF65-F5344CB8AC3E}">
        <p14:creationId xmlns:p14="http://schemas.microsoft.com/office/powerpoint/2010/main" val="3126660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EC8C9-51E4-4219-8DF3-9503E5C1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  <a:br>
              <a:rPr lang="es-ES" dirty="0"/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Idea final – Cálculo de la dirección</a:t>
            </a:r>
            <a:endParaRPr lang="es-ES" dirty="0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AB05BCCA-2517-4771-B864-6D0822E941BF}"/>
              </a:ext>
            </a:extLst>
          </p:cNvPr>
          <p:cNvSpPr/>
          <p:nvPr/>
        </p:nvSpPr>
        <p:spPr>
          <a:xfrm>
            <a:off x="677334" y="2101850"/>
            <a:ext cx="1411442" cy="1320800"/>
          </a:xfrm>
          <a:prstGeom prst="triangle">
            <a:avLst/>
          </a:prstGeom>
          <a:solidFill>
            <a:srgbClr val="C19A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rapecio 7">
            <a:extLst>
              <a:ext uri="{FF2B5EF4-FFF2-40B4-BE49-F238E27FC236}">
                <a16:creationId xmlns:a16="http://schemas.microsoft.com/office/drawing/2014/main" id="{35F69E86-FDD6-499B-B15D-0213E5C04E41}"/>
              </a:ext>
            </a:extLst>
          </p:cNvPr>
          <p:cNvSpPr/>
          <p:nvPr/>
        </p:nvSpPr>
        <p:spPr>
          <a:xfrm>
            <a:off x="5531808" y="2092122"/>
            <a:ext cx="1891206" cy="1328420"/>
          </a:xfrm>
          <a:custGeom>
            <a:avLst/>
            <a:gdLst>
              <a:gd name="connsiteX0" fmla="*/ 0 w 1411442"/>
              <a:gd name="connsiteY0" fmla="*/ 1320800 h 1320800"/>
              <a:gd name="connsiteX1" fmla="*/ 533696 w 1411442"/>
              <a:gd name="connsiteY1" fmla="*/ 0 h 1320800"/>
              <a:gd name="connsiteX2" fmla="*/ 877746 w 1411442"/>
              <a:gd name="connsiteY2" fmla="*/ 0 h 1320800"/>
              <a:gd name="connsiteX3" fmla="*/ 1411442 w 1411442"/>
              <a:gd name="connsiteY3" fmla="*/ 1320800 h 1320800"/>
              <a:gd name="connsiteX4" fmla="*/ 0 w 1411442"/>
              <a:gd name="connsiteY4" fmla="*/ 1320800 h 1320800"/>
              <a:gd name="connsiteX0" fmla="*/ 479764 w 1891206"/>
              <a:gd name="connsiteY0" fmla="*/ 1328420 h 1328420"/>
              <a:gd name="connsiteX1" fmla="*/ 0 w 1891206"/>
              <a:gd name="connsiteY1" fmla="*/ 0 h 1328420"/>
              <a:gd name="connsiteX2" fmla="*/ 1357510 w 1891206"/>
              <a:gd name="connsiteY2" fmla="*/ 7620 h 1328420"/>
              <a:gd name="connsiteX3" fmla="*/ 1891206 w 1891206"/>
              <a:gd name="connsiteY3" fmla="*/ 1328420 h 1328420"/>
              <a:gd name="connsiteX4" fmla="*/ 479764 w 1891206"/>
              <a:gd name="connsiteY4" fmla="*/ 1328420 h 1328420"/>
              <a:gd name="connsiteX0" fmla="*/ 479764 w 1891206"/>
              <a:gd name="connsiteY0" fmla="*/ 1381760 h 1381760"/>
              <a:gd name="connsiteX1" fmla="*/ 0 w 1891206"/>
              <a:gd name="connsiteY1" fmla="*/ 53340 h 1381760"/>
              <a:gd name="connsiteX2" fmla="*/ 290710 w 1891206"/>
              <a:gd name="connsiteY2" fmla="*/ 0 h 1381760"/>
              <a:gd name="connsiteX3" fmla="*/ 1891206 w 1891206"/>
              <a:gd name="connsiteY3" fmla="*/ 1381760 h 1381760"/>
              <a:gd name="connsiteX4" fmla="*/ 479764 w 1891206"/>
              <a:gd name="connsiteY4" fmla="*/ 1381760 h 1381760"/>
              <a:gd name="connsiteX0" fmla="*/ 479764 w 1891206"/>
              <a:gd name="connsiteY0" fmla="*/ 1328420 h 1328420"/>
              <a:gd name="connsiteX1" fmla="*/ 0 w 1891206"/>
              <a:gd name="connsiteY1" fmla="*/ 0 h 1328420"/>
              <a:gd name="connsiteX2" fmla="*/ 474860 w 1891206"/>
              <a:gd name="connsiteY2" fmla="*/ 3810 h 1328420"/>
              <a:gd name="connsiteX3" fmla="*/ 1891206 w 1891206"/>
              <a:gd name="connsiteY3" fmla="*/ 1328420 h 1328420"/>
              <a:gd name="connsiteX4" fmla="*/ 479764 w 1891206"/>
              <a:gd name="connsiteY4" fmla="*/ 1328420 h 132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1206" h="1328420">
                <a:moveTo>
                  <a:pt x="479764" y="1328420"/>
                </a:moveTo>
                <a:lnTo>
                  <a:pt x="0" y="0"/>
                </a:lnTo>
                <a:lnTo>
                  <a:pt x="474860" y="3810"/>
                </a:lnTo>
                <a:lnTo>
                  <a:pt x="1891206" y="1328420"/>
                </a:lnTo>
                <a:lnTo>
                  <a:pt x="479764" y="1328420"/>
                </a:lnTo>
                <a:close/>
              </a:path>
            </a:pathLst>
          </a:custGeom>
          <a:solidFill>
            <a:srgbClr val="C19A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6D536803-32B3-4861-BD73-4477285378C8}"/>
              </a:ext>
            </a:extLst>
          </p:cNvPr>
          <p:cNvSpPr/>
          <p:nvPr/>
        </p:nvSpPr>
        <p:spPr>
          <a:xfrm>
            <a:off x="2344253" y="2101850"/>
            <a:ext cx="1411442" cy="1320800"/>
          </a:xfrm>
          <a:prstGeom prst="triangle">
            <a:avLst>
              <a:gd name="adj" fmla="val 0"/>
            </a:avLst>
          </a:prstGeom>
          <a:solidFill>
            <a:srgbClr val="C19A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9B2DEF23-B647-4C03-9ACB-D8FEF2AD0547}"/>
              </a:ext>
            </a:extLst>
          </p:cNvPr>
          <p:cNvSpPr/>
          <p:nvPr/>
        </p:nvSpPr>
        <p:spPr>
          <a:xfrm>
            <a:off x="3988538" y="2101850"/>
            <a:ext cx="1411442" cy="1320800"/>
          </a:xfrm>
          <a:prstGeom prst="triangle">
            <a:avLst>
              <a:gd name="adj" fmla="val 73677"/>
            </a:avLst>
          </a:prstGeom>
          <a:solidFill>
            <a:srgbClr val="C19A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FC7F5FE-FD51-4BD6-81DE-06082949D30F}"/>
              </a:ext>
            </a:extLst>
          </p:cNvPr>
          <p:cNvSpPr/>
          <p:nvPr/>
        </p:nvSpPr>
        <p:spPr>
          <a:xfrm>
            <a:off x="4976327" y="2051292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1AA1CF-BC24-410F-8852-FDFD0BB3053C}"/>
              </a:ext>
            </a:extLst>
          </p:cNvPr>
          <p:cNvSpPr/>
          <p:nvPr/>
        </p:nvSpPr>
        <p:spPr>
          <a:xfrm>
            <a:off x="1333525" y="2051292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AEEAA88-16C6-4452-9E0A-ABF1A9681101}"/>
              </a:ext>
            </a:extLst>
          </p:cNvPr>
          <p:cNvSpPr/>
          <p:nvPr/>
        </p:nvSpPr>
        <p:spPr>
          <a:xfrm>
            <a:off x="5757341" y="2043469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BFB14FFF-FD6F-468B-8A99-51C6A7155044}"/>
              </a:ext>
            </a:extLst>
          </p:cNvPr>
          <p:cNvSpPr/>
          <p:nvPr/>
        </p:nvSpPr>
        <p:spPr>
          <a:xfrm>
            <a:off x="2294723" y="2051292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92C549E-5894-45BF-B2B9-AD123D48192B}"/>
              </a:ext>
            </a:extLst>
          </p:cNvPr>
          <p:cNvCxnSpPr>
            <a:cxnSpLocks/>
            <a:stCxn id="15" idx="5"/>
            <a:endCxn id="16" idx="5"/>
          </p:cNvCxnSpPr>
          <p:nvPr/>
        </p:nvCxnSpPr>
        <p:spPr>
          <a:xfrm flipH="1" flipV="1">
            <a:off x="2379276" y="2137600"/>
            <a:ext cx="705721" cy="13208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6E25D133-AEA7-4342-9D33-0013FEE97C4A}"/>
              </a:ext>
            </a:extLst>
          </p:cNvPr>
          <p:cNvSpPr/>
          <p:nvPr/>
        </p:nvSpPr>
        <p:spPr>
          <a:xfrm>
            <a:off x="3000444" y="3372092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1348DEFE-503E-47B0-86F6-BB82A448E7A8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flipV="1">
            <a:off x="4694259" y="2152408"/>
            <a:ext cx="331598" cy="121968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E6FC504-CFCB-460D-B665-5C7D65438770}"/>
              </a:ext>
            </a:extLst>
          </p:cNvPr>
          <p:cNvCxnSpPr>
            <a:cxnSpLocks/>
            <a:stCxn id="13" idx="0"/>
            <a:endCxn id="14" idx="4"/>
          </p:cNvCxnSpPr>
          <p:nvPr/>
        </p:nvCxnSpPr>
        <p:spPr>
          <a:xfrm flipV="1">
            <a:off x="1383055" y="2152408"/>
            <a:ext cx="0" cy="121968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C1C1BAD-2775-453D-BA12-FA23896ED584}"/>
              </a:ext>
            </a:extLst>
          </p:cNvPr>
          <p:cNvSpPr/>
          <p:nvPr/>
        </p:nvSpPr>
        <p:spPr>
          <a:xfrm>
            <a:off x="1333525" y="3372092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548E34A6-85B0-45B7-A31A-9FCC0B52C3A8}"/>
              </a:ext>
            </a:extLst>
          </p:cNvPr>
          <p:cNvCxnSpPr>
            <a:cxnSpLocks/>
            <a:stCxn id="19" idx="1"/>
            <a:endCxn id="20" idx="5"/>
          </p:cNvCxnSpPr>
          <p:nvPr/>
        </p:nvCxnSpPr>
        <p:spPr>
          <a:xfrm flipH="1" flipV="1">
            <a:off x="5841894" y="2129777"/>
            <a:ext cx="840376" cy="12550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2C61FC39-E03A-4227-BBB6-EF0CBBA72CE1}"/>
              </a:ext>
            </a:extLst>
          </p:cNvPr>
          <p:cNvSpPr/>
          <p:nvPr/>
        </p:nvSpPr>
        <p:spPr>
          <a:xfrm>
            <a:off x="6667763" y="3369984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CAE7799-191C-482C-A786-065B2217A35D}"/>
              </a:ext>
            </a:extLst>
          </p:cNvPr>
          <p:cNvSpPr/>
          <p:nvPr/>
        </p:nvSpPr>
        <p:spPr>
          <a:xfrm>
            <a:off x="4644729" y="3372092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Trapecio 7">
            <a:extLst>
              <a:ext uri="{FF2B5EF4-FFF2-40B4-BE49-F238E27FC236}">
                <a16:creationId xmlns:a16="http://schemas.microsoft.com/office/drawing/2014/main" id="{F735FC2A-DE4F-4944-A4D9-F1CE4A691CF7}"/>
              </a:ext>
            </a:extLst>
          </p:cNvPr>
          <p:cNvSpPr/>
          <p:nvPr/>
        </p:nvSpPr>
        <p:spPr>
          <a:xfrm>
            <a:off x="7828262" y="1704413"/>
            <a:ext cx="1442536" cy="1718236"/>
          </a:xfrm>
          <a:custGeom>
            <a:avLst/>
            <a:gdLst>
              <a:gd name="connsiteX0" fmla="*/ 0 w 1411442"/>
              <a:gd name="connsiteY0" fmla="*/ 1320800 h 1320800"/>
              <a:gd name="connsiteX1" fmla="*/ 533696 w 1411442"/>
              <a:gd name="connsiteY1" fmla="*/ 0 h 1320800"/>
              <a:gd name="connsiteX2" fmla="*/ 877746 w 1411442"/>
              <a:gd name="connsiteY2" fmla="*/ 0 h 1320800"/>
              <a:gd name="connsiteX3" fmla="*/ 1411442 w 1411442"/>
              <a:gd name="connsiteY3" fmla="*/ 1320800 h 1320800"/>
              <a:gd name="connsiteX4" fmla="*/ 0 w 1411442"/>
              <a:gd name="connsiteY4" fmla="*/ 1320800 h 1320800"/>
              <a:gd name="connsiteX0" fmla="*/ 479764 w 1891206"/>
              <a:gd name="connsiteY0" fmla="*/ 1328420 h 1328420"/>
              <a:gd name="connsiteX1" fmla="*/ 0 w 1891206"/>
              <a:gd name="connsiteY1" fmla="*/ 0 h 1328420"/>
              <a:gd name="connsiteX2" fmla="*/ 1357510 w 1891206"/>
              <a:gd name="connsiteY2" fmla="*/ 7620 h 1328420"/>
              <a:gd name="connsiteX3" fmla="*/ 1891206 w 1891206"/>
              <a:gd name="connsiteY3" fmla="*/ 1328420 h 1328420"/>
              <a:gd name="connsiteX4" fmla="*/ 479764 w 1891206"/>
              <a:gd name="connsiteY4" fmla="*/ 1328420 h 1328420"/>
              <a:gd name="connsiteX0" fmla="*/ 479764 w 1891206"/>
              <a:gd name="connsiteY0" fmla="*/ 1381760 h 1381760"/>
              <a:gd name="connsiteX1" fmla="*/ 0 w 1891206"/>
              <a:gd name="connsiteY1" fmla="*/ 53340 h 1381760"/>
              <a:gd name="connsiteX2" fmla="*/ 290710 w 1891206"/>
              <a:gd name="connsiteY2" fmla="*/ 0 h 1381760"/>
              <a:gd name="connsiteX3" fmla="*/ 1891206 w 1891206"/>
              <a:gd name="connsiteY3" fmla="*/ 1381760 h 1381760"/>
              <a:gd name="connsiteX4" fmla="*/ 479764 w 1891206"/>
              <a:gd name="connsiteY4" fmla="*/ 1381760 h 1381760"/>
              <a:gd name="connsiteX0" fmla="*/ 479764 w 1891206"/>
              <a:gd name="connsiteY0" fmla="*/ 1328420 h 1328420"/>
              <a:gd name="connsiteX1" fmla="*/ 0 w 1891206"/>
              <a:gd name="connsiteY1" fmla="*/ 0 h 1328420"/>
              <a:gd name="connsiteX2" fmla="*/ 474860 w 1891206"/>
              <a:gd name="connsiteY2" fmla="*/ 3810 h 1328420"/>
              <a:gd name="connsiteX3" fmla="*/ 1891206 w 1891206"/>
              <a:gd name="connsiteY3" fmla="*/ 1328420 h 1328420"/>
              <a:gd name="connsiteX4" fmla="*/ 479764 w 1891206"/>
              <a:gd name="connsiteY4" fmla="*/ 1328420 h 1328420"/>
              <a:gd name="connsiteX0" fmla="*/ 479764 w 2142295"/>
              <a:gd name="connsiteY0" fmla="*/ 1342539 h 1342539"/>
              <a:gd name="connsiteX1" fmla="*/ 0 w 2142295"/>
              <a:gd name="connsiteY1" fmla="*/ 14119 h 1342539"/>
              <a:gd name="connsiteX2" fmla="*/ 2142295 w 2142295"/>
              <a:gd name="connsiteY2" fmla="*/ 0 h 1342539"/>
              <a:gd name="connsiteX3" fmla="*/ 1891206 w 2142295"/>
              <a:gd name="connsiteY3" fmla="*/ 1342539 h 1342539"/>
              <a:gd name="connsiteX4" fmla="*/ 479764 w 2142295"/>
              <a:gd name="connsiteY4" fmla="*/ 1342539 h 1342539"/>
              <a:gd name="connsiteX0" fmla="*/ 479764 w 2142295"/>
              <a:gd name="connsiteY0" fmla="*/ 1342539 h 1342539"/>
              <a:gd name="connsiteX1" fmla="*/ 0 w 2142295"/>
              <a:gd name="connsiteY1" fmla="*/ 14119 h 1342539"/>
              <a:gd name="connsiteX2" fmla="*/ 1341645 w 2142295"/>
              <a:gd name="connsiteY2" fmla="*/ 15630 h 1342539"/>
              <a:gd name="connsiteX3" fmla="*/ 2142295 w 2142295"/>
              <a:gd name="connsiteY3" fmla="*/ 0 h 1342539"/>
              <a:gd name="connsiteX4" fmla="*/ 1891206 w 2142295"/>
              <a:gd name="connsiteY4" fmla="*/ 1342539 h 1342539"/>
              <a:gd name="connsiteX5" fmla="*/ 479764 w 2142295"/>
              <a:gd name="connsiteY5" fmla="*/ 1342539 h 1342539"/>
              <a:gd name="connsiteX0" fmla="*/ 479764 w 2142295"/>
              <a:gd name="connsiteY0" fmla="*/ 1342539 h 1342539"/>
              <a:gd name="connsiteX1" fmla="*/ 0 w 2142295"/>
              <a:gd name="connsiteY1" fmla="*/ 14119 h 1342539"/>
              <a:gd name="connsiteX2" fmla="*/ 1162351 w 2142295"/>
              <a:gd name="connsiteY2" fmla="*/ 383183 h 1342539"/>
              <a:gd name="connsiteX3" fmla="*/ 2142295 w 2142295"/>
              <a:gd name="connsiteY3" fmla="*/ 0 h 1342539"/>
              <a:gd name="connsiteX4" fmla="*/ 1891206 w 2142295"/>
              <a:gd name="connsiteY4" fmla="*/ 1342539 h 1342539"/>
              <a:gd name="connsiteX5" fmla="*/ 479764 w 2142295"/>
              <a:gd name="connsiteY5" fmla="*/ 1342539 h 1342539"/>
              <a:gd name="connsiteX0" fmla="*/ 0 w 1662531"/>
              <a:gd name="connsiteY0" fmla="*/ 1633220 h 1633220"/>
              <a:gd name="connsiteX1" fmla="*/ 452565 w 1662531"/>
              <a:gd name="connsiteY1" fmla="*/ 0 h 1633220"/>
              <a:gd name="connsiteX2" fmla="*/ 682587 w 1662531"/>
              <a:gd name="connsiteY2" fmla="*/ 673864 h 1633220"/>
              <a:gd name="connsiteX3" fmla="*/ 1662531 w 1662531"/>
              <a:gd name="connsiteY3" fmla="*/ 290681 h 1633220"/>
              <a:gd name="connsiteX4" fmla="*/ 1411442 w 1662531"/>
              <a:gd name="connsiteY4" fmla="*/ 1633220 h 1633220"/>
              <a:gd name="connsiteX5" fmla="*/ 0 w 1662531"/>
              <a:gd name="connsiteY5" fmla="*/ 1633220 h 1633220"/>
              <a:gd name="connsiteX0" fmla="*/ 0 w 1662531"/>
              <a:gd name="connsiteY0" fmla="*/ 1633220 h 1633220"/>
              <a:gd name="connsiteX1" fmla="*/ 452565 w 1662531"/>
              <a:gd name="connsiteY1" fmla="*/ 0 h 1633220"/>
              <a:gd name="connsiteX2" fmla="*/ 655693 w 1662531"/>
              <a:gd name="connsiteY2" fmla="*/ 458711 h 1633220"/>
              <a:gd name="connsiteX3" fmla="*/ 1662531 w 1662531"/>
              <a:gd name="connsiteY3" fmla="*/ 290681 h 1633220"/>
              <a:gd name="connsiteX4" fmla="*/ 1411442 w 1662531"/>
              <a:gd name="connsiteY4" fmla="*/ 1633220 h 1633220"/>
              <a:gd name="connsiteX5" fmla="*/ 0 w 1662531"/>
              <a:gd name="connsiteY5" fmla="*/ 1633220 h 1633220"/>
              <a:gd name="connsiteX0" fmla="*/ 0 w 1474272"/>
              <a:gd name="connsiteY0" fmla="*/ 1633220 h 1633220"/>
              <a:gd name="connsiteX1" fmla="*/ 452565 w 1474272"/>
              <a:gd name="connsiteY1" fmla="*/ 0 h 1633220"/>
              <a:gd name="connsiteX2" fmla="*/ 655693 w 1474272"/>
              <a:gd name="connsiteY2" fmla="*/ 458711 h 1633220"/>
              <a:gd name="connsiteX3" fmla="*/ 1474272 w 1474272"/>
              <a:gd name="connsiteY3" fmla="*/ 39669 h 1633220"/>
              <a:gd name="connsiteX4" fmla="*/ 1411442 w 1474272"/>
              <a:gd name="connsiteY4" fmla="*/ 1633220 h 1633220"/>
              <a:gd name="connsiteX5" fmla="*/ 0 w 1474272"/>
              <a:gd name="connsiteY5" fmla="*/ 1633220 h 1633220"/>
              <a:gd name="connsiteX0" fmla="*/ 0 w 1474272"/>
              <a:gd name="connsiteY0" fmla="*/ 1633220 h 1633220"/>
              <a:gd name="connsiteX1" fmla="*/ 452565 w 1474272"/>
              <a:gd name="connsiteY1" fmla="*/ 0 h 1633220"/>
              <a:gd name="connsiteX2" fmla="*/ 582397 w 1474272"/>
              <a:gd name="connsiteY2" fmla="*/ 233006 h 1633220"/>
              <a:gd name="connsiteX3" fmla="*/ 1474272 w 1474272"/>
              <a:gd name="connsiteY3" fmla="*/ 39669 h 1633220"/>
              <a:gd name="connsiteX4" fmla="*/ 1411442 w 1474272"/>
              <a:gd name="connsiteY4" fmla="*/ 1633220 h 1633220"/>
              <a:gd name="connsiteX5" fmla="*/ 0 w 1474272"/>
              <a:gd name="connsiteY5" fmla="*/ 1633220 h 1633220"/>
              <a:gd name="connsiteX0" fmla="*/ 0 w 1474272"/>
              <a:gd name="connsiteY0" fmla="*/ 1633220 h 1633220"/>
              <a:gd name="connsiteX1" fmla="*/ 452565 w 1474272"/>
              <a:gd name="connsiteY1" fmla="*/ 0 h 1633220"/>
              <a:gd name="connsiteX2" fmla="*/ 582397 w 1474272"/>
              <a:gd name="connsiteY2" fmla="*/ 233006 h 1633220"/>
              <a:gd name="connsiteX3" fmla="*/ 926463 w 1474272"/>
              <a:gd name="connsiteY3" fmla="*/ 141067 h 1633220"/>
              <a:gd name="connsiteX4" fmla="*/ 1474272 w 1474272"/>
              <a:gd name="connsiteY4" fmla="*/ 39669 h 1633220"/>
              <a:gd name="connsiteX5" fmla="*/ 1411442 w 1474272"/>
              <a:gd name="connsiteY5" fmla="*/ 1633220 h 1633220"/>
              <a:gd name="connsiteX6" fmla="*/ 0 w 1474272"/>
              <a:gd name="connsiteY6" fmla="*/ 1633220 h 1633220"/>
              <a:gd name="connsiteX0" fmla="*/ 0 w 1474272"/>
              <a:gd name="connsiteY0" fmla="*/ 1633220 h 1633220"/>
              <a:gd name="connsiteX1" fmla="*/ 452565 w 1474272"/>
              <a:gd name="connsiteY1" fmla="*/ 0 h 1633220"/>
              <a:gd name="connsiteX2" fmla="*/ 582397 w 1474272"/>
              <a:gd name="connsiteY2" fmla="*/ 233006 h 1633220"/>
              <a:gd name="connsiteX3" fmla="*/ 926463 w 1474272"/>
              <a:gd name="connsiteY3" fmla="*/ 141067 h 1633220"/>
              <a:gd name="connsiteX4" fmla="*/ 1247130 w 1474272"/>
              <a:gd name="connsiteY4" fmla="*/ 75236 h 1633220"/>
              <a:gd name="connsiteX5" fmla="*/ 1474272 w 1474272"/>
              <a:gd name="connsiteY5" fmla="*/ 39669 h 1633220"/>
              <a:gd name="connsiteX6" fmla="*/ 1411442 w 1474272"/>
              <a:gd name="connsiteY6" fmla="*/ 1633220 h 1633220"/>
              <a:gd name="connsiteX7" fmla="*/ 0 w 1474272"/>
              <a:gd name="connsiteY7" fmla="*/ 1633220 h 1633220"/>
              <a:gd name="connsiteX0" fmla="*/ 0 w 1474272"/>
              <a:gd name="connsiteY0" fmla="*/ 1633220 h 1633220"/>
              <a:gd name="connsiteX1" fmla="*/ 452565 w 1474272"/>
              <a:gd name="connsiteY1" fmla="*/ 0 h 1633220"/>
              <a:gd name="connsiteX2" fmla="*/ 582397 w 1474272"/>
              <a:gd name="connsiteY2" fmla="*/ 233006 h 1633220"/>
              <a:gd name="connsiteX3" fmla="*/ 798195 w 1474272"/>
              <a:gd name="connsiteY3" fmla="*/ 47023 h 1633220"/>
              <a:gd name="connsiteX4" fmla="*/ 1247130 w 1474272"/>
              <a:gd name="connsiteY4" fmla="*/ 75236 h 1633220"/>
              <a:gd name="connsiteX5" fmla="*/ 1474272 w 1474272"/>
              <a:gd name="connsiteY5" fmla="*/ 39669 h 1633220"/>
              <a:gd name="connsiteX6" fmla="*/ 1411442 w 1474272"/>
              <a:gd name="connsiteY6" fmla="*/ 1633220 h 1633220"/>
              <a:gd name="connsiteX7" fmla="*/ 0 w 1474272"/>
              <a:gd name="connsiteY7" fmla="*/ 1633220 h 1633220"/>
              <a:gd name="connsiteX0" fmla="*/ 0 w 1474272"/>
              <a:gd name="connsiteY0" fmla="*/ 1633220 h 1633220"/>
              <a:gd name="connsiteX1" fmla="*/ 452565 w 1474272"/>
              <a:gd name="connsiteY1" fmla="*/ 0 h 1633220"/>
              <a:gd name="connsiteX2" fmla="*/ 582397 w 1474272"/>
              <a:gd name="connsiteY2" fmla="*/ 233006 h 1633220"/>
              <a:gd name="connsiteX3" fmla="*/ 798195 w 1474272"/>
              <a:gd name="connsiteY3" fmla="*/ 47023 h 1633220"/>
              <a:gd name="connsiteX4" fmla="*/ 1100539 w 1474272"/>
              <a:gd name="connsiteY4" fmla="*/ 131662 h 1633220"/>
              <a:gd name="connsiteX5" fmla="*/ 1474272 w 1474272"/>
              <a:gd name="connsiteY5" fmla="*/ 39669 h 1633220"/>
              <a:gd name="connsiteX6" fmla="*/ 1411442 w 1474272"/>
              <a:gd name="connsiteY6" fmla="*/ 1633220 h 1633220"/>
              <a:gd name="connsiteX7" fmla="*/ 0 w 1474272"/>
              <a:gd name="connsiteY7" fmla="*/ 1633220 h 1633220"/>
              <a:gd name="connsiteX0" fmla="*/ 0 w 1474272"/>
              <a:gd name="connsiteY0" fmla="*/ 1802498 h 1802498"/>
              <a:gd name="connsiteX1" fmla="*/ 956472 w 1474272"/>
              <a:gd name="connsiteY1" fmla="*/ 0 h 1802498"/>
              <a:gd name="connsiteX2" fmla="*/ 582397 w 1474272"/>
              <a:gd name="connsiteY2" fmla="*/ 402284 h 1802498"/>
              <a:gd name="connsiteX3" fmla="*/ 798195 w 1474272"/>
              <a:gd name="connsiteY3" fmla="*/ 216301 h 1802498"/>
              <a:gd name="connsiteX4" fmla="*/ 1100539 w 1474272"/>
              <a:gd name="connsiteY4" fmla="*/ 300940 h 1802498"/>
              <a:gd name="connsiteX5" fmla="*/ 1474272 w 1474272"/>
              <a:gd name="connsiteY5" fmla="*/ 208947 h 1802498"/>
              <a:gd name="connsiteX6" fmla="*/ 1411442 w 1474272"/>
              <a:gd name="connsiteY6" fmla="*/ 1802498 h 1802498"/>
              <a:gd name="connsiteX7" fmla="*/ 0 w 1474272"/>
              <a:gd name="connsiteY7" fmla="*/ 1802498 h 1802498"/>
              <a:gd name="connsiteX0" fmla="*/ 0 w 1474272"/>
              <a:gd name="connsiteY0" fmla="*/ 1802498 h 1802498"/>
              <a:gd name="connsiteX1" fmla="*/ 956472 w 1474272"/>
              <a:gd name="connsiteY1" fmla="*/ 0 h 1802498"/>
              <a:gd name="connsiteX2" fmla="*/ 1049655 w 1474272"/>
              <a:gd name="connsiteY2" fmla="*/ 185984 h 1802498"/>
              <a:gd name="connsiteX3" fmla="*/ 798195 w 1474272"/>
              <a:gd name="connsiteY3" fmla="*/ 216301 h 1802498"/>
              <a:gd name="connsiteX4" fmla="*/ 1100539 w 1474272"/>
              <a:gd name="connsiteY4" fmla="*/ 300940 h 1802498"/>
              <a:gd name="connsiteX5" fmla="*/ 1474272 w 1474272"/>
              <a:gd name="connsiteY5" fmla="*/ 208947 h 1802498"/>
              <a:gd name="connsiteX6" fmla="*/ 1411442 w 1474272"/>
              <a:gd name="connsiteY6" fmla="*/ 1802498 h 1802498"/>
              <a:gd name="connsiteX7" fmla="*/ 0 w 1474272"/>
              <a:gd name="connsiteY7" fmla="*/ 1802498 h 1802498"/>
              <a:gd name="connsiteX0" fmla="*/ 0 w 1474272"/>
              <a:gd name="connsiteY0" fmla="*/ 1802498 h 1802498"/>
              <a:gd name="connsiteX1" fmla="*/ 956472 w 1474272"/>
              <a:gd name="connsiteY1" fmla="*/ 0 h 1802498"/>
              <a:gd name="connsiteX2" fmla="*/ 1049655 w 1474272"/>
              <a:gd name="connsiteY2" fmla="*/ 185984 h 1802498"/>
              <a:gd name="connsiteX3" fmla="*/ 1347911 w 1474272"/>
              <a:gd name="connsiteY3" fmla="*/ 84641 h 1802498"/>
              <a:gd name="connsiteX4" fmla="*/ 1100539 w 1474272"/>
              <a:gd name="connsiteY4" fmla="*/ 300940 h 1802498"/>
              <a:gd name="connsiteX5" fmla="*/ 1474272 w 1474272"/>
              <a:gd name="connsiteY5" fmla="*/ 208947 h 1802498"/>
              <a:gd name="connsiteX6" fmla="*/ 1411442 w 1474272"/>
              <a:gd name="connsiteY6" fmla="*/ 1802498 h 1802498"/>
              <a:gd name="connsiteX7" fmla="*/ 0 w 1474272"/>
              <a:gd name="connsiteY7" fmla="*/ 1802498 h 1802498"/>
              <a:gd name="connsiteX0" fmla="*/ 0 w 1474272"/>
              <a:gd name="connsiteY0" fmla="*/ 1802498 h 1802498"/>
              <a:gd name="connsiteX1" fmla="*/ 956472 w 1474272"/>
              <a:gd name="connsiteY1" fmla="*/ 0 h 1802498"/>
              <a:gd name="connsiteX2" fmla="*/ 1049655 w 1474272"/>
              <a:gd name="connsiteY2" fmla="*/ 185984 h 1802498"/>
              <a:gd name="connsiteX3" fmla="*/ 1347911 w 1474272"/>
              <a:gd name="connsiteY3" fmla="*/ 84641 h 1802498"/>
              <a:gd name="connsiteX4" fmla="*/ 1311263 w 1474272"/>
              <a:gd name="connsiteY4" fmla="*/ 225705 h 1802498"/>
              <a:gd name="connsiteX5" fmla="*/ 1474272 w 1474272"/>
              <a:gd name="connsiteY5" fmla="*/ 208947 h 1802498"/>
              <a:gd name="connsiteX6" fmla="*/ 1411442 w 1474272"/>
              <a:gd name="connsiteY6" fmla="*/ 1802498 h 1802498"/>
              <a:gd name="connsiteX7" fmla="*/ 0 w 1474272"/>
              <a:gd name="connsiteY7" fmla="*/ 1802498 h 1802498"/>
              <a:gd name="connsiteX0" fmla="*/ 0 w 1474272"/>
              <a:gd name="connsiteY0" fmla="*/ 1802498 h 1802498"/>
              <a:gd name="connsiteX1" fmla="*/ 956472 w 1474272"/>
              <a:gd name="connsiteY1" fmla="*/ 0 h 1802498"/>
              <a:gd name="connsiteX2" fmla="*/ 1049655 w 1474272"/>
              <a:gd name="connsiteY2" fmla="*/ 185984 h 1802498"/>
              <a:gd name="connsiteX3" fmla="*/ 1228806 w 1474272"/>
              <a:gd name="connsiteY3" fmla="*/ 103449 h 1802498"/>
              <a:gd name="connsiteX4" fmla="*/ 1311263 w 1474272"/>
              <a:gd name="connsiteY4" fmla="*/ 225705 h 1802498"/>
              <a:gd name="connsiteX5" fmla="*/ 1474272 w 1474272"/>
              <a:gd name="connsiteY5" fmla="*/ 208947 h 1802498"/>
              <a:gd name="connsiteX6" fmla="*/ 1411442 w 1474272"/>
              <a:gd name="connsiteY6" fmla="*/ 1802498 h 1802498"/>
              <a:gd name="connsiteX7" fmla="*/ 0 w 1474272"/>
              <a:gd name="connsiteY7" fmla="*/ 1802498 h 1802498"/>
              <a:gd name="connsiteX0" fmla="*/ 0 w 1474272"/>
              <a:gd name="connsiteY0" fmla="*/ 1832277 h 1832277"/>
              <a:gd name="connsiteX1" fmla="*/ 956472 w 1474272"/>
              <a:gd name="connsiteY1" fmla="*/ 29779 h 1832277"/>
              <a:gd name="connsiteX2" fmla="*/ 1049655 w 1474272"/>
              <a:gd name="connsiteY2" fmla="*/ 215763 h 1832277"/>
              <a:gd name="connsiteX3" fmla="*/ 1254765 w 1474272"/>
              <a:gd name="connsiteY3" fmla="*/ 0 h 1832277"/>
              <a:gd name="connsiteX4" fmla="*/ 1311263 w 1474272"/>
              <a:gd name="connsiteY4" fmla="*/ 255484 h 1832277"/>
              <a:gd name="connsiteX5" fmla="*/ 1474272 w 1474272"/>
              <a:gd name="connsiteY5" fmla="*/ 238726 h 1832277"/>
              <a:gd name="connsiteX6" fmla="*/ 1411442 w 1474272"/>
              <a:gd name="connsiteY6" fmla="*/ 1832277 h 1832277"/>
              <a:gd name="connsiteX7" fmla="*/ 0 w 1474272"/>
              <a:gd name="connsiteY7" fmla="*/ 1832277 h 1832277"/>
              <a:gd name="connsiteX0" fmla="*/ 0 w 1474272"/>
              <a:gd name="connsiteY0" fmla="*/ 1802498 h 1802498"/>
              <a:gd name="connsiteX1" fmla="*/ 956472 w 1474272"/>
              <a:gd name="connsiteY1" fmla="*/ 0 h 1802498"/>
              <a:gd name="connsiteX2" fmla="*/ 1049655 w 1474272"/>
              <a:gd name="connsiteY2" fmla="*/ 185984 h 1802498"/>
              <a:gd name="connsiteX3" fmla="*/ 1235296 w 1474272"/>
              <a:gd name="connsiteY3" fmla="*/ 23512 h 1802498"/>
              <a:gd name="connsiteX4" fmla="*/ 1311263 w 1474272"/>
              <a:gd name="connsiteY4" fmla="*/ 225705 h 1802498"/>
              <a:gd name="connsiteX5" fmla="*/ 1474272 w 1474272"/>
              <a:gd name="connsiteY5" fmla="*/ 208947 h 1802498"/>
              <a:gd name="connsiteX6" fmla="*/ 1411442 w 1474272"/>
              <a:gd name="connsiteY6" fmla="*/ 1802498 h 1802498"/>
              <a:gd name="connsiteX7" fmla="*/ 0 w 1474272"/>
              <a:gd name="connsiteY7" fmla="*/ 1802498 h 180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4272" h="1802498">
                <a:moveTo>
                  <a:pt x="0" y="1802498"/>
                </a:moveTo>
                <a:lnTo>
                  <a:pt x="956472" y="0"/>
                </a:lnTo>
                <a:lnTo>
                  <a:pt x="1049655" y="185984"/>
                </a:lnTo>
                <a:lnTo>
                  <a:pt x="1235296" y="23512"/>
                </a:lnTo>
                <a:lnTo>
                  <a:pt x="1311263" y="225705"/>
                </a:lnTo>
                <a:lnTo>
                  <a:pt x="1474272" y="208947"/>
                </a:lnTo>
                <a:lnTo>
                  <a:pt x="1411442" y="1802498"/>
                </a:lnTo>
                <a:lnTo>
                  <a:pt x="0" y="1802498"/>
                </a:lnTo>
                <a:close/>
              </a:path>
            </a:pathLst>
          </a:custGeom>
          <a:solidFill>
            <a:srgbClr val="C19A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2BDBD39C-4017-48DF-A4A7-34245B240324}"/>
              </a:ext>
            </a:extLst>
          </p:cNvPr>
          <p:cNvSpPr/>
          <p:nvPr/>
        </p:nvSpPr>
        <p:spPr>
          <a:xfrm>
            <a:off x="8943186" y="1803040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5C4F8273-A6EF-4BC7-91AA-ED17275CCF01}"/>
              </a:ext>
            </a:extLst>
          </p:cNvPr>
          <p:cNvCxnSpPr>
            <a:cxnSpLocks/>
            <a:stCxn id="65" idx="0"/>
            <a:endCxn id="63" idx="4"/>
          </p:cNvCxnSpPr>
          <p:nvPr/>
        </p:nvCxnSpPr>
        <p:spPr>
          <a:xfrm flipV="1">
            <a:off x="8559206" y="1904156"/>
            <a:ext cx="433510" cy="145153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>
            <a:extLst>
              <a:ext uri="{FF2B5EF4-FFF2-40B4-BE49-F238E27FC236}">
                <a16:creationId xmlns:a16="http://schemas.microsoft.com/office/drawing/2014/main" id="{BBF75ED7-9542-442D-939C-533590C51983}"/>
              </a:ext>
            </a:extLst>
          </p:cNvPr>
          <p:cNvSpPr/>
          <p:nvPr/>
        </p:nvSpPr>
        <p:spPr>
          <a:xfrm>
            <a:off x="8509676" y="3355695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Marcador de contenido 4">
            <a:extLst>
              <a:ext uri="{FF2B5EF4-FFF2-40B4-BE49-F238E27FC236}">
                <a16:creationId xmlns:a16="http://schemas.microsoft.com/office/drawing/2014/main" id="{8FB0BA08-CB42-4B2F-94F4-238CF82EB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029075"/>
            <a:ext cx="8596668" cy="2828925"/>
          </a:xfrm>
        </p:spPr>
        <p:txBody>
          <a:bodyPr/>
          <a:lstStyle/>
          <a:p>
            <a:r>
              <a:rPr lang="es-ES" b="1" dirty="0"/>
              <a:t>Búsqueda inicial de puntos extremos </a:t>
            </a:r>
            <a:r>
              <a:rPr lang="es-ES" dirty="0"/>
              <a:t>(coordenada Y)</a:t>
            </a:r>
          </a:p>
          <a:p>
            <a:pPr marL="0" indent="0">
              <a:buNone/>
            </a:pPr>
            <a:endParaRPr lang="es-ES" dirty="0"/>
          </a:p>
          <a:p>
            <a:r>
              <a:rPr lang="es-ES" b="1" dirty="0"/>
              <a:t>Punto superior:</a:t>
            </a:r>
          </a:p>
          <a:p>
            <a:pPr lvl="1"/>
            <a:r>
              <a:rPr lang="es-ES" b="1" dirty="0"/>
              <a:t>Pendientes pronunciadas </a:t>
            </a:r>
            <a:r>
              <a:rPr lang="es-ES" dirty="0"/>
              <a:t>-&gt; Punto extremo superior</a:t>
            </a:r>
          </a:p>
          <a:p>
            <a:pPr lvl="1"/>
            <a:r>
              <a:rPr lang="es-ES" b="1" dirty="0"/>
              <a:t>Defectos de la aproximación poligonal </a:t>
            </a:r>
            <a:r>
              <a:rPr lang="es-ES" dirty="0"/>
              <a:t>-&gt; Punto medio (conjunto de puntos)</a:t>
            </a:r>
          </a:p>
          <a:p>
            <a:pPr lvl="1"/>
            <a:r>
              <a:rPr lang="es-ES" b="1" dirty="0"/>
              <a:t>Otro caso: </a:t>
            </a:r>
            <a:r>
              <a:rPr lang="es-ES" dirty="0"/>
              <a:t>Comparación entre puntos medios (</a:t>
            </a:r>
            <a:r>
              <a:rPr lang="es-ES" b="1" dirty="0"/>
              <a:t>segmento anterior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s-ES" b="1" dirty="0"/>
              <a:t>y segmento siguiente</a:t>
            </a:r>
            <a:r>
              <a:rPr lang="es-ES" dirty="0"/>
              <a:t>. Menor coordenada Y)</a:t>
            </a:r>
          </a:p>
          <a:p>
            <a:pPr lvl="1"/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062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>
            <a:extLst>
              <a:ext uri="{FF2B5EF4-FFF2-40B4-BE49-F238E27FC236}">
                <a16:creationId xmlns:a16="http://schemas.microsoft.com/office/drawing/2014/main" id="{FB89D9DD-A2B8-48B2-B51F-A15B0C89BAA6}"/>
              </a:ext>
            </a:extLst>
          </p:cNvPr>
          <p:cNvSpPr/>
          <p:nvPr/>
        </p:nvSpPr>
        <p:spPr>
          <a:xfrm>
            <a:off x="3077009" y="1930400"/>
            <a:ext cx="1617723" cy="1492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F7FA47C-DEB6-4ECE-8883-54479A57CDD2}"/>
              </a:ext>
            </a:extLst>
          </p:cNvPr>
          <p:cNvSpPr/>
          <p:nvPr/>
        </p:nvSpPr>
        <p:spPr>
          <a:xfrm>
            <a:off x="1068310" y="1930400"/>
            <a:ext cx="1617723" cy="1492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2EC8C9-51E4-4219-8DF3-9503E5C1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</a:t>
            </a:r>
            <a:br>
              <a:rPr lang="es-ES" dirty="0"/>
            </a:b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j-ea"/>
                <a:cs typeface="+mj-cs"/>
              </a:rPr>
              <a:t>Idea final – Cálculo de la dirección</a:t>
            </a:r>
            <a:endParaRPr lang="es-ES" dirty="0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AB05BCCA-2517-4771-B864-6D0822E941BF}"/>
              </a:ext>
            </a:extLst>
          </p:cNvPr>
          <p:cNvSpPr/>
          <p:nvPr/>
        </p:nvSpPr>
        <p:spPr>
          <a:xfrm>
            <a:off x="677334" y="2101850"/>
            <a:ext cx="1411442" cy="1320800"/>
          </a:xfrm>
          <a:custGeom>
            <a:avLst/>
            <a:gdLst>
              <a:gd name="connsiteX0" fmla="*/ 0 w 1411442"/>
              <a:gd name="connsiteY0" fmla="*/ 1320800 h 1320800"/>
              <a:gd name="connsiteX1" fmla="*/ 705721 w 1411442"/>
              <a:gd name="connsiteY1" fmla="*/ 0 h 1320800"/>
              <a:gd name="connsiteX2" fmla="*/ 1411442 w 1411442"/>
              <a:gd name="connsiteY2" fmla="*/ 1320800 h 1320800"/>
              <a:gd name="connsiteX3" fmla="*/ 0 w 1411442"/>
              <a:gd name="connsiteY3" fmla="*/ 1320800 h 1320800"/>
              <a:gd name="connsiteX0" fmla="*/ 0 w 1411442"/>
              <a:gd name="connsiteY0" fmla="*/ 1320800 h 1320800"/>
              <a:gd name="connsiteX1" fmla="*/ 165348 w 1411442"/>
              <a:gd name="connsiteY1" fmla="*/ 982009 h 1320800"/>
              <a:gd name="connsiteX2" fmla="*/ 705721 w 1411442"/>
              <a:gd name="connsiteY2" fmla="*/ 0 h 1320800"/>
              <a:gd name="connsiteX3" fmla="*/ 1411442 w 1411442"/>
              <a:gd name="connsiteY3" fmla="*/ 1320800 h 1320800"/>
              <a:gd name="connsiteX4" fmla="*/ 0 w 1411442"/>
              <a:gd name="connsiteY4" fmla="*/ 1320800 h 1320800"/>
              <a:gd name="connsiteX0" fmla="*/ 0 w 1411442"/>
              <a:gd name="connsiteY0" fmla="*/ 1320800 h 1320800"/>
              <a:gd name="connsiteX1" fmla="*/ 165348 w 1411442"/>
              <a:gd name="connsiteY1" fmla="*/ 982009 h 1320800"/>
              <a:gd name="connsiteX2" fmla="*/ 705721 w 1411442"/>
              <a:gd name="connsiteY2" fmla="*/ 0 h 1320800"/>
              <a:gd name="connsiteX3" fmla="*/ 930486 w 1411442"/>
              <a:gd name="connsiteY3" fmla="*/ 389890 h 1320800"/>
              <a:gd name="connsiteX4" fmla="*/ 1411442 w 1411442"/>
              <a:gd name="connsiteY4" fmla="*/ 1320800 h 1320800"/>
              <a:gd name="connsiteX5" fmla="*/ 0 w 1411442"/>
              <a:gd name="connsiteY5" fmla="*/ 1320800 h 1320800"/>
              <a:gd name="connsiteX0" fmla="*/ 0 w 1411442"/>
              <a:gd name="connsiteY0" fmla="*/ 1320800 h 1320800"/>
              <a:gd name="connsiteX1" fmla="*/ 165348 w 1411442"/>
              <a:gd name="connsiteY1" fmla="*/ 982009 h 1320800"/>
              <a:gd name="connsiteX2" fmla="*/ 705721 w 1411442"/>
              <a:gd name="connsiteY2" fmla="*/ 0 h 1320800"/>
              <a:gd name="connsiteX3" fmla="*/ 1021926 w 1411442"/>
              <a:gd name="connsiteY3" fmla="*/ 31750 h 1320800"/>
              <a:gd name="connsiteX4" fmla="*/ 1411442 w 1411442"/>
              <a:gd name="connsiteY4" fmla="*/ 1320800 h 1320800"/>
              <a:gd name="connsiteX5" fmla="*/ 0 w 1411442"/>
              <a:gd name="connsiteY5" fmla="*/ 1320800 h 1320800"/>
              <a:gd name="connsiteX0" fmla="*/ 0 w 1411442"/>
              <a:gd name="connsiteY0" fmla="*/ 1334770 h 1334770"/>
              <a:gd name="connsiteX1" fmla="*/ 165348 w 1411442"/>
              <a:gd name="connsiteY1" fmla="*/ 995979 h 1334770"/>
              <a:gd name="connsiteX2" fmla="*/ 705721 w 1411442"/>
              <a:gd name="connsiteY2" fmla="*/ 13970 h 1334770"/>
              <a:gd name="connsiteX3" fmla="*/ 1021926 w 1411442"/>
              <a:gd name="connsiteY3" fmla="*/ 0 h 1334770"/>
              <a:gd name="connsiteX4" fmla="*/ 1411442 w 1411442"/>
              <a:gd name="connsiteY4" fmla="*/ 1334770 h 1334770"/>
              <a:gd name="connsiteX5" fmla="*/ 0 w 1411442"/>
              <a:gd name="connsiteY5" fmla="*/ 1334770 h 1334770"/>
              <a:gd name="connsiteX0" fmla="*/ 0 w 1411442"/>
              <a:gd name="connsiteY0" fmla="*/ 1320800 h 1320800"/>
              <a:gd name="connsiteX1" fmla="*/ 165348 w 1411442"/>
              <a:gd name="connsiteY1" fmla="*/ 982009 h 1320800"/>
              <a:gd name="connsiteX2" fmla="*/ 705721 w 1411442"/>
              <a:gd name="connsiteY2" fmla="*/ 0 h 1320800"/>
              <a:gd name="connsiteX3" fmla="*/ 1029546 w 1411442"/>
              <a:gd name="connsiteY3" fmla="*/ 8890 h 1320800"/>
              <a:gd name="connsiteX4" fmla="*/ 1411442 w 1411442"/>
              <a:gd name="connsiteY4" fmla="*/ 1320800 h 1320800"/>
              <a:gd name="connsiteX5" fmla="*/ 0 w 1411442"/>
              <a:gd name="connsiteY5" fmla="*/ 13208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1442" h="1320800">
                <a:moveTo>
                  <a:pt x="0" y="1320800"/>
                </a:moveTo>
                <a:lnTo>
                  <a:pt x="165348" y="982009"/>
                </a:lnTo>
                <a:lnTo>
                  <a:pt x="705721" y="0"/>
                </a:lnTo>
                <a:lnTo>
                  <a:pt x="1029546" y="8890"/>
                </a:lnTo>
                <a:lnTo>
                  <a:pt x="1411442" y="1320800"/>
                </a:lnTo>
                <a:lnTo>
                  <a:pt x="0" y="1320800"/>
                </a:lnTo>
                <a:close/>
              </a:path>
            </a:pathLst>
          </a:custGeom>
          <a:solidFill>
            <a:srgbClr val="C19A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Marcador de contenido 4">
            <a:extLst>
              <a:ext uri="{FF2B5EF4-FFF2-40B4-BE49-F238E27FC236}">
                <a16:creationId xmlns:a16="http://schemas.microsoft.com/office/drawing/2014/main" id="{8FB0BA08-CB42-4B2F-94F4-238CF82EB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029075"/>
            <a:ext cx="8596668" cy="2828925"/>
          </a:xfrm>
        </p:spPr>
        <p:txBody>
          <a:bodyPr/>
          <a:lstStyle/>
          <a:p>
            <a:r>
              <a:rPr lang="es-ES" b="1" dirty="0"/>
              <a:t>Punto inferior:</a:t>
            </a:r>
          </a:p>
          <a:p>
            <a:pPr lvl="1"/>
            <a:r>
              <a:rPr lang="es-ES" b="1" dirty="0"/>
              <a:t>Casuística según 4 diferentes escenarios</a:t>
            </a:r>
          </a:p>
          <a:p>
            <a:pPr lvl="1"/>
            <a:r>
              <a:rPr lang="es-ES" b="1" dirty="0"/>
              <a:t>Caso sin bordes laterales:</a:t>
            </a:r>
          </a:p>
          <a:p>
            <a:pPr lvl="2"/>
            <a:r>
              <a:rPr lang="es-ES" b="1" dirty="0"/>
              <a:t>Proceso</a:t>
            </a:r>
            <a:r>
              <a:rPr lang="es-ES" dirty="0"/>
              <a:t> </a:t>
            </a:r>
            <a:r>
              <a:rPr lang="es-ES" b="1" dirty="0"/>
              <a:t>similar</a:t>
            </a:r>
            <a:r>
              <a:rPr lang="es-ES" dirty="0"/>
              <a:t> al cálculo del punto superior</a:t>
            </a:r>
          </a:p>
          <a:p>
            <a:pPr lvl="2"/>
            <a:r>
              <a:rPr lang="es-ES" b="1" dirty="0"/>
              <a:t>Menos sofisticado (errores poco frecuentes) </a:t>
            </a:r>
            <a:endParaRPr lang="es-ES" dirty="0"/>
          </a:p>
          <a:p>
            <a:endParaRPr lang="es-ES" b="1" dirty="0"/>
          </a:p>
          <a:p>
            <a:r>
              <a:rPr lang="es-ES" b="1" dirty="0"/>
              <a:t>Dirección final: </a:t>
            </a:r>
            <a:r>
              <a:rPr lang="es-ES" dirty="0"/>
              <a:t>Media de las direcciones en </a:t>
            </a:r>
            <a:r>
              <a:rPr lang="es-ES" b="1" dirty="0" err="1"/>
              <a:t>n_mem</a:t>
            </a:r>
            <a:r>
              <a:rPr lang="es-ES" b="1" dirty="0"/>
              <a:t> </a:t>
            </a:r>
            <a:r>
              <a:rPr lang="es-ES" b="1" dirty="0" err="1"/>
              <a:t>frames</a:t>
            </a:r>
            <a:r>
              <a:rPr lang="es-ES" b="1" dirty="0"/>
              <a:t> anteriores</a:t>
            </a:r>
            <a:r>
              <a:rPr lang="es-ES" dirty="0"/>
              <a:t>.</a:t>
            </a:r>
            <a:endParaRPr lang="es-ES" b="1" dirty="0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EE6FC504-CFCB-460D-B665-5C7D65438770}"/>
              </a:ext>
            </a:extLst>
          </p:cNvPr>
          <p:cNvCxnSpPr>
            <a:cxnSpLocks/>
            <a:stCxn id="13" idx="0"/>
            <a:endCxn id="14" idx="4"/>
          </p:cNvCxnSpPr>
          <p:nvPr/>
        </p:nvCxnSpPr>
        <p:spPr>
          <a:xfrm flipV="1">
            <a:off x="1383055" y="2152406"/>
            <a:ext cx="168777" cy="121968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367FF7CE-ED0B-4F5C-840D-F3EEB72E3427}"/>
              </a:ext>
            </a:extLst>
          </p:cNvPr>
          <p:cNvSpPr/>
          <p:nvPr/>
        </p:nvSpPr>
        <p:spPr>
          <a:xfrm>
            <a:off x="627804" y="3372092"/>
            <a:ext cx="99060" cy="1011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4EECB903-493C-422B-8D8B-088487E9A72A}"/>
              </a:ext>
            </a:extLst>
          </p:cNvPr>
          <p:cNvSpPr/>
          <p:nvPr/>
        </p:nvSpPr>
        <p:spPr>
          <a:xfrm rot="16200000">
            <a:off x="954872" y="3216474"/>
            <a:ext cx="101117" cy="755253"/>
          </a:xfrm>
          <a:prstGeom prst="leftBrace">
            <a:avLst>
              <a:gd name="adj1" fmla="val 94638"/>
              <a:gd name="adj2" fmla="val 50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brir llave 32">
            <a:extLst>
              <a:ext uri="{FF2B5EF4-FFF2-40B4-BE49-F238E27FC236}">
                <a16:creationId xmlns:a16="http://schemas.microsoft.com/office/drawing/2014/main" id="{96A78104-CEF9-4FEF-A22F-6837A0AADE11}"/>
              </a:ext>
            </a:extLst>
          </p:cNvPr>
          <p:cNvSpPr/>
          <p:nvPr/>
        </p:nvSpPr>
        <p:spPr>
          <a:xfrm rot="16200000">
            <a:off x="1710123" y="3216477"/>
            <a:ext cx="101117" cy="755253"/>
          </a:xfrm>
          <a:prstGeom prst="leftBrace">
            <a:avLst>
              <a:gd name="adj1" fmla="val 94638"/>
              <a:gd name="adj2" fmla="val 50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F9E4D82-BAB8-48C7-BB9C-6EF61627E0BC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1068308" y="2727083"/>
            <a:ext cx="0" cy="6955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C34C46B6-C5A5-4FDB-80F1-EC58020BE93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068309" y="3422650"/>
            <a:ext cx="265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ipse 27">
            <a:extLst>
              <a:ext uri="{FF2B5EF4-FFF2-40B4-BE49-F238E27FC236}">
                <a16:creationId xmlns:a16="http://schemas.microsoft.com/office/drawing/2014/main" id="{AC68F79E-453C-4FF5-9BA3-F951D9984586}"/>
              </a:ext>
            </a:extLst>
          </p:cNvPr>
          <p:cNvSpPr/>
          <p:nvPr/>
        </p:nvSpPr>
        <p:spPr>
          <a:xfrm>
            <a:off x="1018778" y="2625967"/>
            <a:ext cx="99060" cy="1011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765B7B7-7781-49A8-9CA5-BB11E2A30F07}"/>
              </a:ext>
            </a:extLst>
          </p:cNvPr>
          <p:cNvCxnSpPr>
            <a:cxnSpLocks/>
            <a:stCxn id="29" idx="2"/>
            <a:endCxn id="13" idx="6"/>
          </p:cNvCxnSpPr>
          <p:nvPr/>
        </p:nvCxnSpPr>
        <p:spPr>
          <a:xfrm flipH="1">
            <a:off x="1432585" y="3422650"/>
            <a:ext cx="6066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FC1C1BAD-2775-453D-BA12-FA23896ED584}"/>
              </a:ext>
            </a:extLst>
          </p:cNvPr>
          <p:cNvSpPr/>
          <p:nvPr/>
        </p:nvSpPr>
        <p:spPr>
          <a:xfrm>
            <a:off x="1333525" y="3372092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3AA60697-C183-4DDD-82FF-291CF2D9AB7F}"/>
              </a:ext>
            </a:extLst>
          </p:cNvPr>
          <p:cNvCxnSpPr>
            <a:cxnSpLocks/>
            <a:stCxn id="9" idx="4"/>
            <a:endCxn id="9" idx="3"/>
          </p:cNvCxnSpPr>
          <p:nvPr/>
        </p:nvCxnSpPr>
        <p:spPr>
          <a:xfrm flipH="1" flipV="1">
            <a:off x="1706880" y="2110740"/>
            <a:ext cx="381896" cy="13119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3B93E062-0FC2-49EE-91F2-2A80CB50352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095375" y="2101850"/>
            <a:ext cx="287680" cy="5142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>
            <a:extLst>
              <a:ext uri="{FF2B5EF4-FFF2-40B4-BE49-F238E27FC236}">
                <a16:creationId xmlns:a16="http://schemas.microsoft.com/office/drawing/2014/main" id="{2D40E5DD-8DF9-4431-B3B3-07987097A56C}"/>
              </a:ext>
            </a:extLst>
          </p:cNvPr>
          <p:cNvSpPr/>
          <p:nvPr/>
        </p:nvSpPr>
        <p:spPr>
          <a:xfrm>
            <a:off x="2039246" y="3372092"/>
            <a:ext cx="99060" cy="1011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Triángulo isósceles 8">
            <a:extLst>
              <a:ext uri="{FF2B5EF4-FFF2-40B4-BE49-F238E27FC236}">
                <a16:creationId xmlns:a16="http://schemas.microsoft.com/office/drawing/2014/main" id="{F80C8CC2-FCA5-4729-BD33-1827589CD6B6}"/>
              </a:ext>
            </a:extLst>
          </p:cNvPr>
          <p:cNvSpPr/>
          <p:nvPr/>
        </p:nvSpPr>
        <p:spPr>
          <a:xfrm>
            <a:off x="3284182" y="2168523"/>
            <a:ext cx="1860457" cy="1254125"/>
          </a:xfrm>
          <a:custGeom>
            <a:avLst/>
            <a:gdLst>
              <a:gd name="connsiteX0" fmla="*/ 0 w 1411442"/>
              <a:gd name="connsiteY0" fmla="*/ 1320800 h 1320800"/>
              <a:gd name="connsiteX1" fmla="*/ 705721 w 1411442"/>
              <a:gd name="connsiteY1" fmla="*/ 0 h 1320800"/>
              <a:gd name="connsiteX2" fmla="*/ 1411442 w 1411442"/>
              <a:gd name="connsiteY2" fmla="*/ 1320800 h 1320800"/>
              <a:gd name="connsiteX3" fmla="*/ 0 w 1411442"/>
              <a:gd name="connsiteY3" fmla="*/ 1320800 h 1320800"/>
              <a:gd name="connsiteX0" fmla="*/ 0 w 1411442"/>
              <a:gd name="connsiteY0" fmla="*/ 1320800 h 1320800"/>
              <a:gd name="connsiteX1" fmla="*/ 165348 w 1411442"/>
              <a:gd name="connsiteY1" fmla="*/ 982009 h 1320800"/>
              <a:gd name="connsiteX2" fmla="*/ 705721 w 1411442"/>
              <a:gd name="connsiteY2" fmla="*/ 0 h 1320800"/>
              <a:gd name="connsiteX3" fmla="*/ 1411442 w 1411442"/>
              <a:gd name="connsiteY3" fmla="*/ 1320800 h 1320800"/>
              <a:gd name="connsiteX4" fmla="*/ 0 w 1411442"/>
              <a:gd name="connsiteY4" fmla="*/ 1320800 h 1320800"/>
              <a:gd name="connsiteX0" fmla="*/ 0 w 1411442"/>
              <a:gd name="connsiteY0" fmla="*/ 1320800 h 1320800"/>
              <a:gd name="connsiteX1" fmla="*/ 317748 w 1411442"/>
              <a:gd name="connsiteY1" fmla="*/ 77134 h 1320800"/>
              <a:gd name="connsiteX2" fmla="*/ 705721 w 1411442"/>
              <a:gd name="connsiteY2" fmla="*/ 0 h 1320800"/>
              <a:gd name="connsiteX3" fmla="*/ 1411442 w 1411442"/>
              <a:gd name="connsiteY3" fmla="*/ 1320800 h 1320800"/>
              <a:gd name="connsiteX4" fmla="*/ 0 w 1411442"/>
              <a:gd name="connsiteY4" fmla="*/ 1320800 h 1320800"/>
              <a:gd name="connsiteX0" fmla="*/ 449015 w 1860457"/>
              <a:gd name="connsiteY0" fmla="*/ 1320800 h 1320800"/>
              <a:gd name="connsiteX1" fmla="*/ 0 w 1860457"/>
              <a:gd name="connsiteY1" fmla="*/ 139047 h 1320800"/>
              <a:gd name="connsiteX2" fmla="*/ 1154736 w 1860457"/>
              <a:gd name="connsiteY2" fmla="*/ 0 h 1320800"/>
              <a:gd name="connsiteX3" fmla="*/ 1860457 w 1860457"/>
              <a:gd name="connsiteY3" fmla="*/ 1320800 h 1320800"/>
              <a:gd name="connsiteX4" fmla="*/ 449015 w 1860457"/>
              <a:gd name="connsiteY4" fmla="*/ 1320800 h 1320800"/>
              <a:gd name="connsiteX0" fmla="*/ 449015 w 1860457"/>
              <a:gd name="connsiteY0" fmla="*/ 1254125 h 1254125"/>
              <a:gd name="connsiteX1" fmla="*/ 0 w 1860457"/>
              <a:gd name="connsiteY1" fmla="*/ 72372 h 1254125"/>
              <a:gd name="connsiteX2" fmla="*/ 326061 w 1860457"/>
              <a:gd name="connsiteY2" fmla="*/ 0 h 1254125"/>
              <a:gd name="connsiteX3" fmla="*/ 1860457 w 1860457"/>
              <a:gd name="connsiteY3" fmla="*/ 1254125 h 1254125"/>
              <a:gd name="connsiteX4" fmla="*/ 449015 w 1860457"/>
              <a:gd name="connsiteY4" fmla="*/ 1254125 h 125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457" h="1254125">
                <a:moveTo>
                  <a:pt x="449015" y="1254125"/>
                </a:moveTo>
                <a:lnTo>
                  <a:pt x="0" y="72372"/>
                </a:lnTo>
                <a:lnTo>
                  <a:pt x="326061" y="0"/>
                </a:lnTo>
                <a:lnTo>
                  <a:pt x="1860457" y="1254125"/>
                </a:lnTo>
                <a:lnTo>
                  <a:pt x="449015" y="1254125"/>
                </a:lnTo>
                <a:close/>
              </a:path>
            </a:pathLst>
          </a:custGeom>
          <a:solidFill>
            <a:srgbClr val="C19A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120BC8BA-6AF1-4758-9C4F-F3EA572B98EF}"/>
              </a:ext>
            </a:extLst>
          </p:cNvPr>
          <p:cNvCxnSpPr>
            <a:cxnSpLocks/>
            <a:stCxn id="60" idx="1"/>
            <a:endCxn id="67" idx="5"/>
          </p:cNvCxnSpPr>
          <p:nvPr/>
        </p:nvCxnSpPr>
        <p:spPr>
          <a:xfrm flipH="1" flipV="1">
            <a:off x="3514546" y="2238717"/>
            <a:ext cx="889350" cy="114818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ipse 52">
            <a:extLst>
              <a:ext uri="{FF2B5EF4-FFF2-40B4-BE49-F238E27FC236}">
                <a16:creationId xmlns:a16="http://schemas.microsoft.com/office/drawing/2014/main" id="{323FB7D4-8831-4271-925B-94728752934D}"/>
              </a:ext>
            </a:extLst>
          </p:cNvPr>
          <p:cNvSpPr/>
          <p:nvPr/>
        </p:nvSpPr>
        <p:spPr>
          <a:xfrm>
            <a:off x="5096184" y="3372090"/>
            <a:ext cx="99060" cy="1011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Abrir llave 53">
            <a:extLst>
              <a:ext uri="{FF2B5EF4-FFF2-40B4-BE49-F238E27FC236}">
                <a16:creationId xmlns:a16="http://schemas.microsoft.com/office/drawing/2014/main" id="{5CD060F8-530A-4A78-B34D-4F29415B5AFE}"/>
              </a:ext>
            </a:extLst>
          </p:cNvPr>
          <p:cNvSpPr/>
          <p:nvPr/>
        </p:nvSpPr>
        <p:spPr>
          <a:xfrm rot="16200000">
            <a:off x="4010736" y="3216471"/>
            <a:ext cx="101117" cy="755253"/>
          </a:xfrm>
          <a:prstGeom prst="leftBrace">
            <a:avLst>
              <a:gd name="adj1" fmla="val 94638"/>
              <a:gd name="adj2" fmla="val 50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Abrir llave 54">
            <a:extLst>
              <a:ext uri="{FF2B5EF4-FFF2-40B4-BE49-F238E27FC236}">
                <a16:creationId xmlns:a16="http://schemas.microsoft.com/office/drawing/2014/main" id="{BE3EF995-C8FD-41FC-B746-C8849B56DB28}"/>
              </a:ext>
            </a:extLst>
          </p:cNvPr>
          <p:cNvSpPr/>
          <p:nvPr/>
        </p:nvSpPr>
        <p:spPr>
          <a:xfrm rot="16200000">
            <a:off x="4765987" y="3216474"/>
            <a:ext cx="101117" cy="755253"/>
          </a:xfrm>
          <a:prstGeom prst="leftBrace">
            <a:avLst>
              <a:gd name="adj1" fmla="val 94638"/>
              <a:gd name="adj2" fmla="val 50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07F888B1-BC20-41F3-AD8D-FA776C7707F0}"/>
              </a:ext>
            </a:extLst>
          </p:cNvPr>
          <p:cNvCxnSpPr>
            <a:cxnSpLocks/>
          </p:cNvCxnSpPr>
          <p:nvPr/>
        </p:nvCxnSpPr>
        <p:spPr>
          <a:xfrm flipH="1">
            <a:off x="3782728" y="3422648"/>
            <a:ext cx="6066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5E4DDE7D-42B7-47E6-879E-DDA51FFBA803}"/>
              </a:ext>
            </a:extLst>
          </p:cNvPr>
          <p:cNvCxnSpPr>
            <a:cxnSpLocks/>
          </p:cNvCxnSpPr>
          <p:nvPr/>
        </p:nvCxnSpPr>
        <p:spPr>
          <a:xfrm flipH="1">
            <a:off x="4438921" y="3419476"/>
            <a:ext cx="264415" cy="31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189B5372-A85A-4E4B-99D4-E5108A6E7DD0}"/>
              </a:ext>
            </a:extLst>
          </p:cNvPr>
          <p:cNvCxnSpPr>
            <a:cxnSpLocks/>
            <a:stCxn id="58" idx="0"/>
          </p:cNvCxnSpPr>
          <p:nvPr/>
        </p:nvCxnSpPr>
        <p:spPr>
          <a:xfrm flipH="1">
            <a:off x="4703336" y="3016733"/>
            <a:ext cx="4615" cy="4075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14612C94-FF70-4589-9E57-8FAEE3FBA09A}"/>
              </a:ext>
            </a:extLst>
          </p:cNvPr>
          <p:cNvCxnSpPr>
            <a:cxnSpLocks/>
            <a:stCxn id="51" idx="1"/>
            <a:endCxn id="51" idx="0"/>
          </p:cNvCxnSpPr>
          <p:nvPr/>
        </p:nvCxnSpPr>
        <p:spPr>
          <a:xfrm>
            <a:off x="3284182" y="2240895"/>
            <a:ext cx="449015" cy="1181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Elipse 67">
            <a:extLst>
              <a:ext uri="{FF2B5EF4-FFF2-40B4-BE49-F238E27FC236}">
                <a16:creationId xmlns:a16="http://schemas.microsoft.com/office/drawing/2014/main" id="{1C644E0D-6AE8-4BE1-A095-0469100D81C5}"/>
              </a:ext>
            </a:extLst>
          </p:cNvPr>
          <p:cNvSpPr/>
          <p:nvPr/>
        </p:nvSpPr>
        <p:spPr>
          <a:xfrm>
            <a:off x="3684718" y="3375747"/>
            <a:ext cx="99060" cy="1011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7866B641-DE33-4CE0-B626-BAB056648AF0}"/>
              </a:ext>
            </a:extLst>
          </p:cNvPr>
          <p:cNvSpPr/>
          <p:nvPr/>
        </p:nvSpPr>
        <p:spPr>
          <a:xfrm>
            <a:off x="4389389" y="3372090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B853450A-7D3C-45EA-B0C2-29A433B8BA05}"/>
              </a:ext>
            </a:extLst>
          </p:cNvPr>
          <p:cNvCxnSpPr>
            <a:cxnSpLocks/>
            <a:stCxn id="51" idx="2"/>
            <a:endCxn id="58" idx="1"/>
          </p:cNvCxnSpPr>
          <p:nvPr/>
        </p:nvCxnSpPr>
        <p:spPr>
          <a:xfrm>
            <a:off x="3610243" y="2168523"/>
            <a:ext cx="1062685" cy="86301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lipse 57">
            <a:extLst>
              <a:ext uri="{FF2B5EF4-FFF2-40B4-BE49-F238E27FC236}">
                <a16:creationId xmlns:a16="http://schemas.microsoft.com/office/drawing/2014/main" id="{2023FC1F-74A7-4D43-88F6-660914A17159}"/>
              </a:ext>
            </a:extLst>
          </p:cNvPr>
          <p:cNvSpPr/>
          <p:nvPr/>
        </p:nvSpPr>
        <p:spPr>
          <a:xfrm>
            <a:off x="4658421" y="3016733"/>
            <a:ext cx="99060" cy="1011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2684D42-CD8B-4B3A-8610-3E310908F6D1}"/>
              </a:ext>
            </a:extLst>
          </p:cNvPr>
          <p:cNvSpPr/>
          <p:nvPr/>
        </p:nvSpPr>
        <p:spPr>
          <a:xfrm>
            <a:off x="5534351" y="1930400"/>
            <a:ext cx="1617723" cy="1492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9" name="Triángulo isósceles 8">
            <a:extLst>
              <a:ext uri="{FF2B5EF4-FFF2-40B4-BE49-F238E27FC236}">
                <a16:creationId xmlns:a16="http://schemas.microsoft.com/office/drawing/2014/main" id="{DB1DAD49-467F-46AB-9E59-FB7375A8CEB2}"/>
              </a:ext>
            </a:extLst>
          </p:cNvPr>
          <p:cNvSpPr/>
          <p:nvPr/>
        </p:nvSpPr>
        <p:spPr>
          <a:xfrm>
            <a:off x="5350113" y="2256699"/>
            <a:ext cx="2001523" cy="1162777"/>
          </a:xfrm>
          <a:custGeom>
            <a:avLst/>
            <a:gdLst>
              <a:gd name="connsiteX0" fmla="*/ 0 w 1411442"/>
              <a:gd name="connsiteY0" fmla="*/ 1320800 h 1320800"/>
              <a:gd name="connsiteX1" fmla="*/ 705721 w 1411442"/>
              <a:gd name="connsiteY1" fmla="*/ 0 h 1320800"/>
              <a:gd name="connsiteX2" fmla="*/ 1411442 w 1411442"/>
              <a:gd name="connsiteY2" fmla="*/ 1320800 h 1320800"/>
              <a:gd name="connsiteX3" fmla="*/ 0 w 1411442"/>
              <a:gd name="connsiteY3" fmla="*/ 1320800 h 1320800"/>
              <a:gd name="connsiteX0" fmla="*/ 0 w 1411442"/>
              <a:gd name="connsiteY0" fmla="*/ 1320800 h 1320800"/>
              <a:gd name="connsiteX1" fmla="*/ 165348 w 1411442"/>
              <a:gd name="connsiteY1" fmla="*/ 982009 h 1320800"/>
              <a:gd name="connsiteX2" fmla="*/ 705721 w 1411442"/>
              <a:gd name="connsiteY2" fmla="*/ 0 h 1320800"/>
              <a:gd name="connsiteX3" fmla="*/ 1411442 w 1411442"/>
              <a:gd name="connsiteY3" fmla="*/ 1320800 h 1320800"/>
              <a:gd name="connsiteX4" fmla="*/ 0 w 1411442"/>
              <a:gd name="connsiteY4" fmla="*/ 132080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442" h="1320800">
                <a:moveTo>
                  <a:pt x="0" y="1320800"/>
                </a:moveTo>
                <a:lnTo>
                  <a:pt x="165348" y="982009"/>
                </a:lnTo>
                <a:lnTo>
                  <a:pt x="705721" y="0"/>
                </a:lnTo>
                <a:lnTo>
                  <a:pt x="1411442" y="1320800"/>
                </a:lnTo>
                <a:lnTo>
                  <a:pt x="0" y="1320800"/>
                </a:lnTo>
                <a:close/>
              </a:path>
            </a:pathLst>
          </a:custGeom>
          <a:solidFill>
            <a:srgbClr val="C19A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D0A1B2B8-E2AB-450C-A179-06A9CE067866}"/>
              </a:ext>
            </a:extLst>
          </p:cNvPr>
          <p:cNvCxnSpPr>
            <a:cxnSpLocks/>
            <a:stCxn id="99" idx="0"/>
            <a:endCxn id="102" idx="4"/>
          </p:cNvCxnSpPr>
          <p:nvPr/>
        </p:nvCxnSpPr>
        <p:spPr>
          <a:xfrm flipV="1">
            <a:off x="6350875" y="2304083"/>
            <a:ext cx="0" cy="107435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Elipse 90">
            <a:extLst>
              <a:ext uri="{FF2B5EF4-FFF2-40B4-BE49-F238E27FC236}">
                <a16:creationId xmlns:a16="http://schemas.microsoft.com/office/drawing/2014/main" id="{4342DEAF-D777-4FDD-8840-9BA406B56607}"/>
              </a:ext>
            </a:extLst>
          </p:cNvPr>
          <p:cNvSpPr/>
          <p:nvPr/>
        </p:nvSpPr>
        <p:spPr>
          <a:xfrm>
            <a:off x="7310641" y="3368918"/>
            <a:ext cx="99060" cy="1011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Abrir llave 91">
            <a:extLst>
              <a:ext uri="{FF2B5EF4-FFF2-40B4-BE49-F238E27FC236}">
                <a16:creationId xmlns:a16="http://schemas.microsoft.com/office/drawing/2014/main" id="{E0D32F86-7832-4132-8F33-C5FBA1ADC80D}"/>
              </a:ext>
            </a:extLst>
          </p:cNvPr>
          <p:cNvSpPr/>
          <p:nvPr/>
        </p:nvSpPr>
        <p:spPr>
          <a:xfrm rot="16200000">
            <a:off x="5773997" y="3074128"/>
            <a:ext cx="101117" cy="1052644"/>
          </a:xfrm>
          <a:prstGeom prst="leftBrace">
            <a:avLst>
              <a:gd name="adj1" fmla="val 94638"/>
              <a:gd name="adj2" fmla="val 50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Abrir llave 92">
            <a:extLst>
              <a:ext uri="{FF2B5EF4-FFF2-40B4-BE49-F238E27FC236}">
                <a16:creationId xmlns:a16="http://schemas.microsoft.com/office/drawing/2014/main" id="{38A0B98F-107B-4753-AFDB-72860A8BE30D}"/>
              </a:ext>
            </a:extLst>
          </p:cNvPr>
          <p:cNvSpPr/>
          <p:nvPr/>
        </p:nvSpPr>
        <p:spPr>
          <a:xfrm rot="16200000">
            <a:off x="6826638" y="3074131"/>
            <a:ext cx="101117" cy="1052644"/>
          </a:xfrm>
          <a:prstGeom prst="leftBrace">
            <a:avLst>
              <a:gd name="adj1" fmla="val 94638"/>
              <a:gd name="adj2" fmla="val 50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Elipse 102">
            <a:extLst>
              <a:ext uri="{FF2B5EF4-FFF2-40B4-BE49-F238E27FC236}">
                <a16:creationId xmlns:a16="http://schemas.microsoft.com/office/drawing/2014/main" id="{72106C28-DEAC-4C83-AD52-BBD0F025C9CB}"/>
              </a:ext>
            </a:extLst>
          </p:cNvPr>
          <p:cNvSpPr/>
          <p:nvPr/>
        </p:nvSpPr>
        <p:spPr>
          <a:xfrm>
            <a:off x="5298233" y="3368918"/>
            <a:ext cx="99060" cy="1011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 recto 104">
            <a:extLst>
              <a:ext uri="{FF2B5EF4-FFF2-40B4-BE49-F238E27FC236}">
                <a16:creationId xmlns:a16="http://schemas.microsoft.com/office/drawing/2014/main" id="{DA21CB48-F60C-4DB2-AD5D-947512EEE764}"/>
              </a:ext>
            </a:extLst>
          </p:cNvPr>
          <p:cNvCxnSpPr>
            <a:cxnSpLocks/>
            <a:stCxn id="98" idx="4"/>
          </p:cNvCxnSpPr>
          <p:nvPr/>
        </p:nvCxnSpPr>
        <p:spPr>
          <a:xfrm>
            <a:off x="5533302" y="3238982"/>
            <a:ext cx="0" cy="180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312B5AFF-4286-40C1-9E1C-472E26E104CB}"/>
              </a:ext>
            </a:extLst>
          </p:cNvPr>
          <p:cNvCxnSpPr>
            <a:cxnSpLocks/>
          </p:cNvCxnSpPr>
          <p:nvPr/>
        </p:nvCxnSpPr>
        <p:spPr>
          <a:xfrm>
            <a:off x="5533302" y="3419476"/>
            <a:ext cx="7552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110">
            <a:extLst>
              <a:ext uri="{FF2B5EF4-FFF2-40B4-BE49-F238E27FC236}">
                <a16:creationId xmlns:a16="http://schemas.microsoft.com/office/drawing/2014/main" id="{C9979DA0-9615-4945-AEAD-9B154D72422F}"/>
              </a:ext>
            </a:extLst>
          </p:cNvPr>
          <p:cNvCxnSpPr>
            <a:cxnSpLocks/>
          </p:cNvCxnSpPr>
          <p:nvPr/>
        </p:nvCxnSpPr>
        <p:spPr>
          <a:xfrm>
            <a:off x="6400405" y="3419476"/>
            <a:ext cx="75166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>
            <a:extLst>
              <a:ext uri="{FF2B5EF4-FFF2-40B4-BE49-F238E27FC236}">
                <a16:creationId xmlns:a16="http://schemas.microsoft.com/office/drawing/2014/main" id="{E9B26B45-ED0E-4F5E-8FEF-61E1C9F075FA}"/>
              </a:ext>
            </a:extLst>
          </p:cNvPr>
          <p:cNvCxnSpPr>
            <a:cxnSpLocks/>
            <a:endCxn id="101" idx="4"/>
          </p:cNvCxnSpPr>
          <p:nvPr/>
        </p:nvCxnSpPr>
        <p:spPr>
          <a:xfrm flipV="1">
            <a:off x="7151783" y="3238982"/>
            <a:ext cx="291" cy="180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>
            <a:extLst>
              <a:ext uri="{FF2B5EF4-FFF2-40B4-BE49-F238E27FC236}">
                <a16:creationId xmlns:a16="http://schemas.microsoft.com/office/drawing/2014/main" id="{D999CCD4-FAE8-4F60-A0EE-2D1E76F8D3DD}"/>
              </a:ext>
            </a:extLst>
          </p:cNvPr>
          <p:cNvCxnSpPr>
            <a:cxnSpLocks/>
            <a:stCxn id="89" idx="2"/>
            <a:endCxn id="98" idx="7"/>
          </p:cNvCxnSpPr>
          <p:nvPr/>
        </p:nvCxnSpPr>
        <p:spPr>
          <a:xfrm flipH="1">
            <a:off x="5568325" y="2256699"/>
            <a:ext cx="782550" cy="895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121">
            <a:extLst>
              <a:ext uri="{FF2B5EF4-FFF2-40B4-BE49-F238E27FC236}">
                <a16:creationId xmlns:a16="http://schemas.microsoft.com/office/drawing/2014/main" id="{69B9698E-5812-454D-8753-D59E088D8042}"/>
              </a:ext>
            </a:extLst>
          </p:cNvPr>
          <p:cNvCxnSpPr>
            <a:cxnSpLocks/>
            <a:stCxn id="89" idx="2"/>
            <a:endCxn id="101" idx="1"/>
          </p:cNvCxnSpPr>
          <p:nvPr/>
        </p:nvCxnSpPr>
        <p:spPr>
          <a:xfrm>
            <a:off x="6350875" y="2256699"/>
            <a:ext cx="766176" cy="8959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Elipse 97">
            <a:extLst>
              <a:ext uri="{FF2B5EF4-FFF2-40B4-BE49-F238E27FC236}">
                <a16:creationId xmlns:a16="http://schemas.microsoft.com/office/drawing/2014/main" id="{8A8FD9F7-2342-4982-87BC-1B78778303EF}"/>
              </a:ext>
            </a:extLst>
          </p:cNvPr>
          <p:cNvSpPr/>
          <p:nvPr/>
        </p:nvSpPr>
        <p:spPr>
          <a:xfrm>
            <a:off x="5483772" y="3137866"/>
            <a:ext cx="99060" cy="1011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DAA4ECCD-7D0E-4426-B84E-075548C852A6}"/>
              </a:ext>
            </a:extLst>
          </p:cNvPr>
          <p:cNvSpPr/>
          <p:nvPr/>
        </p:nvSpPr>
        <p:spPr>
          <a:xfrm>
            <a:off x="6301345" y="3378442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Elipse 100">
            <a:extLst>
              <a:ext uri="{FF2B5EF4-FFF2-40B4-BE49-F238E27FC236}">
                <a16:creationId xmlns:a16="http://schemas.microsoft.com/office/drawing/2014/main" id="{F8052677-C444-4DAA-96A1-3D4192AE024D}"/>
              </a:ext>
            </a:extLst>
          </p:cNvPr>
          <p:cNvSpPr/>
          <p:nvPr/>
        </p:nvSpPr>
        <p:spPr>
          <a:xfrm>
            <a:off x="7102544" y="3137866"/>
            <a:ext cx="99060" cy="1011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75AE39A1-3A32-4620-A230-CC5ACE173B64}"/>
              </a:ext>
            </a:extLst>
          </p:cNvPr>
          <p:cNvSpPr/>
          <p:nvPr/>
        </p:nvSpPr>
        <p:spPr>
          <a:xfrm>
            <a:off x="6301345" y="2202967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0" name="Conector recto 129">
            <a:extLst>
              <a:ext uri="{FF2B5EF4-FFF2-40B4-BE49-F238E27FC236}">
                <a16:creationId xmlns:a16="http://schemas.microsoft.com/office/drawing/2014/main" id="{C2D8AE37-6B4D-418F-8238-5E4F331ED851}"/>
              </a:ext>
            </a:extLst>
          </p:cNvPr>
          <p:cNvCxnSpPr>
            <a:cxnSpLocks/>
            <a:stCxn id="14" idx="2"/>
            <a:endCxn id="9" idx="2"/>
          </p:cNvCxnSpPr>
          <p:nvPr/>
        </p:nvCxnSpPr>
        <p:spPr>
          <a:xfrm flipH="1">
            <a:off x="1383055" y="2101848"/>
            <a:ext cx="119247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>
            <a:extLst>
              <a:ext uri="{FF2B5EF4-FFF2-40B4-BE49-F238E27FC236}">
                <a16:creationId xmlns:a16="http://schemas.microsoft.com/office/drawing/2014/main" id="{B8A1E928-96A9-4A90-AC79-8C11DAA7C0B9}"/>
              </a:ext>
            </a:extLst>
          </p:cNvPr>
          <p:cNvCxnSpPr>
            <a:cxnSpLocks/>
            <a:stCxn id="9" idx="3"/>
            <a:endCxn id="14" idx="6"/>
          </p:cNvCxnSpPr>
          <p:nvPr/>
        </p:nvCxnSpPr>
        <p:spPr>
          <a:xfrm flipH="1" flipV="1">
            <a:off x="1601362" y="2101848"/>
            <a:ext cx="105518" cy="88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ipse 127">
            <a:extLst>
              <a:ext uri="{FF2B5EF4-FFF2-40B4-BE49-F238E27FC236}">
                <a16:creationId xmlns:a16="http://schemas.microsoft.com/office/drawing/2014/main" id="{8631CDDE-52B1-4FCD-8B25-81E493336F23}"/>
              </a:ext>
            </a:extLst>
          </p:cNvPr>
          <p:cNvSpPr/>
          <p:nvPr/>
        </p:nvSpPr>
        <p:spPr>
          <a:xfrm>
            <a:off x="1332842" y="2051290"/>
            <a:ext cx="99060" cy="1011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1AA1CF-BC24-410F-8852-FDFD0BB3053C}"/>
              </a:ext>
            </a:extLst>
          </p:cNvPr>
          <p:cNvSpPr/>
          <p:nvPr/>
        </p:nvSpPr>
        <p:spPr>
          <a:xfrm>
            <a:off x="1502302" y="2051290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4" name="Conector recto 143">
            <a:extLst>
              <a:ext uri="{FF2B5EF4-FFF2-40B4-BE49-F238E27FC236}">
                <a16:creationId xmlns:a16="http://schemas.microsoft.com/office/drawing/2014/main" id="{BEA1E20F-B181-42BF-B7CF-CBED6AD4522D}"/>
              </a:ext>
            </a:extLst>
          </p:cNvPr>
          <p:cNvCxnSpPr>
            <a:cxnSpLocks/>
            <a:stCxn id="67" idx="2"/>
            <a:endCxn id="51" idx="1"/>
          </p:cNvCxnSpPr>
          <p:nvPr/>
        </p:nvCxnSpPr>
        <p:spPr>
          <a:xfrm flipH="1">
            <a:off x="3284182" y="2202967"/>
            <a:ext cx="145811" cy="379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CA3A8E2F-DD4D-4047-A202-B5FAA73FEEEF}"/>
              </a:ext>
            </a:extLst>
          </p:cNvPr>
          <p:cNvCxnSpPr>
            <a:cxnSpLocks/>
            <a:stCxn id="51" idx="2"/>
            <a:endCxn id="67" idx="6"/>
          </p:cNvCxnSpPr>
          <p:nvPr/>
        </p:nvCxnSpPr>
        <p:spPr>
          <a:xfrm flipH="1">
            <a:off x="3529053" y="2168523"/>
            <a:ext cx="81190" cy="344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>
            <a:extLst>
              <a:ext uri="{FF2B5EF4-FFF2-40B4-BE49-F238E27FC236}">
                <a16:creationId xmlns:a16="http://schemas.microsoft.com/office/drawing/2014/main" id="{7F96BD2C-B7CB-4AA0-820E-6A068D47A44D}"/>
              </a:ext>
            </a:extLst>
          </p:cNvPr>
          <p:cNvSpPr/>
          <p:nvPr/>
        </p:nvSpPr>
        <p:spPr>
          <a:xfrm>
            <a:off x="3429993" y="2152409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C1A15E9F-A655-4699-97E1-6BBEF8BE3392}"/>
              </a:ext>
            </a:extLst>
          </p:cNvPr>
          <p:cNvSpPr/>
          <p:nvPr/>
        </p:nvSpPr>
        <p:spPr>
          <a:xfrm>
            <a:off x="3565015" y="2123536"/>
            <a:ext cx="99060" cy="1011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4FD61A59-E87C-4B80-97E1-FB528F460270}"/>
              </a:ext>
            </a:extLst>
          </p:cNvPr>
          <p:cNvSpPr/>
          <p:nvPr/>
        </p:nvSpPr>
        <p:spPr>
          <a:xfrm>
            <a:off x="7654229" y="1927226"/>
            <a:ext cx="1617723" cy="14922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3" name="Triángulo isósceles 8">
            <a:extLst>
              <a:ext uri="{FF2B5EF4-FFF2-40B4-BE49-F238E27FC236}">
                <a16:creationId xmlns:a16="http://schemas.microsoft.com/office/drawing/2014/main" id="{A64CC6BC-1C48-4407-B805-27C545FCA599}"/>
              </a:ext>
            </a:extLst>
          </p:cNvPr>
          <p:cNvSpPr/>
          <p:nvPr/>
        </p:nvSpPr>
        <p:spPr>
          <a:xfrm>
            <a:off x="8018070" y="2229045"/>
            <a:ext cx="1074114" cy="1187257"/>
          </a:xfrm>
          <a:custGeom>
            <a:avLst/>
            <a:gdLst>
              <a:gd name="connsiteX0" fmla="*/ 0 w 1411442"/>
              <a:gd name="connsiteY0" fmla="*/ 1320800 h 1320800"/>
              <a:gd name="connsiteX1" fmla="*/ 705721 w 1411442"/>
              <a:gd name="connsiteY1" fmla="*/ 0 h 1320800"/>
              <a:gd name="connsiteX2" fmla="*/ 1411442 w 1411442"/>
              <a:gd name="connsiteY2" fmla="*/ 1320800 h 1320800"/>
              <a:gd name="connsiteX3" fmla="*/ 0 w 1411442"/>
              <a:gd name="connsiteY3" fmla="*/ 1320800 h 1320800"/>
              <a:gd name="connsiteX0" fmla="*/ 0 w 1411442"/>
              <a:gd name="connsiteY0" fmla="*/ 1320800 h 1320800"/>
              <a:gd name="connsiteX1" fmla="*/ 165348 w 1411442"/>
              <a:gd name="connsiteY1" fmla="*/ 982009 h 1320800"/>
              <a:gd name="connsiteX2" fmla="*/ 705721 w 1411442"/>
              <a:gd name="connsiteY2" fmla="*/ 0 h 1320800"/>
              <a:gd name="connsiteX3" fmla="*/ 1411442 w 1411442"/>
              <a:gd name="connsiteY3" fmla="*/ 1320800 h 1320800"/>
              <a:gd name="connsiteX4" fmla="*/ 0 w 1411442"/>
              <a:gd name="connsiteY4" fmla="*/ 1320800 h 1320800"/>
              <a:gd name="connsiteX0" fmla="*/ 0 w 1411442"/>
              <a:gd name="connsiteY0" fmla="*/ 1334181 h 1334181"/>
              <a:gd name="connsiteX1" fmla="*/ 252004 w 1411442"/>
              <a:gd name="connsiteY1" fmla="*/ 0 h 1334181"/>
              <a:gd name="connsiteX2" fmla="*/ 705721 w 1411442"/>
              <a:gd name="connsiteY2" fmla="*/ 13381 h 1334181"/>
              <a:gd name="connsiteX3" fmla="*/ 1411442 w 1411442"/>
              <a:gd name="connsiteY3" fmla="*/ 1334181 h 1334181"/>
              <a:gd name="connsiteX4" fmla="*/ 0 w 1411442"/>
              <a:gd name="connsiteY4" fmla="*/ 1334181 h 1334181"/>
              <a:gd name="connsiteX0" fmla="*/ 0 w 1832244"/>
              <a:gd name="connsiteY0" fmla="*/ 1334181 h 1334181"/>
              <a:gd name="connsiteX1" fmla="*/ 252004 w 1832244"/>
              <a:gd name="connsiteY1" fmla="*/ 0 h 1334181"/>
              <a:gd name="connsiteX2" fmla="*/ 1832244 w 1832244"/>
              <a:gd name="connsiteY2" fmla="*/ 20594 h 1334181"/>
              <a:gd name="connsiteX3" fmla="*/ 1411442 w 1832244"/>
              <a:gd name="connsiteY3" fmla="*/ 1334181 h 1334181"/>
              <a:gd name="connsiteX4" fmla="*/ 0 w 1832244"/>
              <a:gd name="connsiteY4" fmla="*/ 1334181 h 1334181"/>
              <a:gd name="connsiteX0" fmla="*/ 0 w 1832244"/>
              <a:gd name="connsiteY0" fmla="*/ 1348607 h 1348607"/>
              <a:gd name="connsiteX1" fmla="*/ 1400191 w 1832244"/>
              <a:gd name="connsiteY1" fmla="*/ 0 h 1348607"/>
              <a:gd name="connsiteX2" fmla="*/ 1832244 w 1832244"/>
              <a:gd name="connsiteY2" fmla="*/ 35020 h 1348607"/>
              <a:gd name="connsiteX3" fmla="*/ 1411442 w 1832244"/>
              <a:gd name="connsiteY3" fmla="*/ 1348607 h 1348607"/>
              <a:gd name="connsiteX4" fmla="*/ 0 w 1832244"/>
              <a:gd name="connsiteY4" fmla="*/ 1348607 h 134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244" h="1348607">
                <a:moveTo>
                  <a:pt x="0" y="1348607"/>
                </a:moveTo>
                <a:lnTo>
                  <a:pt x="1400191" y="0"/>
                </a:lnTo>
                <a:lnTo>
                  <a:pt x="1832244" y="35020"/>
                </a:lnTo>
                <a:lnTo>
                  <a:pt x="1411442" y="1348607"/>
                </a:lnTo>
                <a:lnTo>
                  <a:pt x="0" y="1348607"/>
                </a:lnTo>
                <a:close/>
              </a:path>
            </a:pathLst>
          </a:custGeom>
          <a:solidFill>
            <a:srgbClr val="C19A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4" name="Conector recto de flecha 173">
            <a:extLst>
              <a:ext uri="{FF2B5EF4-FFF2-40B4-BE49-F238E27FC236}">
                <a16:creationId xmlns:a16="http://schemas.microsoft.com/office/drawing/2014/main" id="{A4086A77-1005-40FC-A91F-E3FB4CAADAEA}"/>
              </a:ext>
            </a:extLst>
          </p:cNvPr>
          <p:cNvCxnSpPr>
            <a:cxnSpLocks/>
            <a:stCxn id="186" idx="0"/>
            <a:endCxn id="188" idx="4"/>
          </p:cNvCxnSpPr>
          <p:nvPr/>
        </p:nvCxnSpPr>
        <p:spPr>
          <a:xfrm flipV="1">
            <a:off x="8443270" y="2289275"/>
            <a:ext cx="502377" cy="10864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Abrir llave 175">
            <a:extLst>
              <a:ext uri="{FF2B5EF4-FFF2-40B4-BE49-F238E27FC236}">
                <a16:creationId xmlns:a16="http://schemas.microsoft.com/office/drawing/2014/main" id="{384A41C2-0C6E-4ACC-866C-4CC15601F14D}"/>
              </a:ext>
            </a:extLst>
          </p:cNvPr>
          <p:cNvSpPr/>
          <p:nvPr/>
        </p:nvSpPr>
        <p:spPr>
          <a:xfrm rot="16200000">
            <a:off x="8180112" y="3384675"/>
            <a:ext cx="101117" cy="425200"/>
          </a:xfrm>
          <a:prstGeom prst="leftBrace">
            <a:avLst>
              <a:gd name="adj1" fmla="val 94638"/>
              <a:gd name="adj2" fmla="val 50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7" name="Abrir llave 176">
            <a:extLst>
              <a:ext uri="{FF2B5EF4-FFF2-40B4-BE49-F238E27FC236}">
                <a16:creationId xmlns:a16="http://schemas.microsoft.com/office/drawing/2014/main" id="{F681C638-CD61-4982-8C13-B4D6557C8A62}"/>
              </a:ext>
            </a:extLst>
          </p:cNvPr>
          <p:cNvSpPr/>
          <p:nvPr/>
        </p:nvSpPr>
        <p:spPr>
          <a:xfrm rot="16200000">
            <a:off x="8593826" y="3396164"/>
            <a:ext cx="101117" cy="402228"/>
          </a:xfrm>
          <a:prstGeom prst="leftBrace">
            <a:avLst>
              <a:gd name="adj1" fmla="val 94638"/>
              <a:gd name="adj2" fmla="val 501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0" name="Conector recto 179">
            <a:extLst>
              <a:ext uri="{FF2B5EF4-FFF2-40B4-BE49-F238E27FC236}">
                <a16:creationId xmlns:a16="http://schemas.microsoft.com/office/drawing/2014/main" id="{C713496C-FC09-4227-94EC-9AF156D9E9D4}"/>
              </a:ext>
            </a:extLst>
          </p:cNvPr>
          <p:cNvCxnSpPr>
            <a:cxnSpLocks/>
            <a:stCxn id="173" idx="0"/>
          </p:cNvCxnSpPr>
          <p:nvPr/>
        </p:nvCxnSpPr>
        <p:spPr>
          <a:xfrm>
            <a:off x="8018070" y="3416302"/>
            <a:ext cx="3903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C1364B19-3DA1-4CB8-BFC3-FC61B86941E9}"/>
              </a:ext>
            </a:extLst>
          </p:cNvPr>
          <p:cNvCxnSpPr>
            <a:cxnSpLocks/>
            <a:endCxn id="173" idx="3"/>
          </p:cNvCxnSpPr>
          <p:nvPr/>
        </p:nvCxnSpPr>
        <p:spPr>
          <a:xfrm>
            <a:off x="8520283" y="3416302"/>
            <a:ext cx="3252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 recto 182">
            <a:extLst>
              <a:ext uri="{FF2B5EF4-FFF2-40B4-BE49-F238E27FC236}">
                <a16:creationId xmlns:a16="http://schemas.microsoft.com/office/drawing/2014/main" id="{CEE4383C-2369-4710-A44A-9ADC573A9120}"/>
              </a:ext>
            </a:extLst>
          </p:cNvPr>
          <p:cNvCxnSpPr>
            <a:cxnSpLocks/>
            <a:stCxn id="173" idx="2"/>
            <a:endCxn id="188" idx="6"/>
          </p:cNvCxnSpPr>
          <p:nvPr/>
        </p:nvCxnSpPr>
        <p:spPr>
          <a:xfrm flipH="1" flipV="1">
            <a:off x="8995177" y="2238717"/>
            <a:ext cx="97007" cy="211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ector recto 183">
            <a:extLst>
              <a:ext uri="{FF2B5EF4-FFF2-40B4-BE49-F238E27FC236}">
                <a16:creationId xmlns:a16="http://schemas.microsoft.com/office/drawing/2014/main" id="{C875C0EE-F2E5-4491-B4FB-C4A1C4471CF2}"/>
              </a:ext>
            </a:extLst>
          </p:cNvPr>
          <p:cNvCxnSpPr>
            <a:cxnSpLocks/>
            <a:stCxn id="173" idx="2"/>
            <a:endCxn id="173" idx="3"/>
          </p:cNvCxnSpPr>
          <p:nvPr/>
        </p:nvCxnSpPr>
        <p:spPr>
          <a:xfrm flipH="1">
            <a:off x="8845498" y="2259875"/>
            <a:ext cx="246686" cy="11564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Elipse 185">
            <a:extLst>
              <a:ext uri="{FF2B5EF4-FFF2-40B4-BE49-F238E27FC236}">
                <a16:creationId xmlns:a16="http://schemas.microsoft.com/office/drawing/2014/main" id="{0B75D2E6-7902-4988-90DB-6679A0AA37DB}"/>
              </a:ext>
            </a:extLst>
          </p:cNvPr>
          <p:cNvSpPr/>
          <p:nvPr/>
        </p:nvSpPr>
        <p:spPr>
          <a:xfrm>
            <a:off x="8393740" y="3375747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8" name="Elipse 187">
            <a:extLst>
              <a:ext uri="{FF2B5EF4-FFF2-40B4-BE49-F238E27FC236}">
                <a16:creationId xmlns:a16="http://schemas.microsoft.com/office/drawing/2014/main" id="{4F2C4B5F-00AE-4F79-959B-AC1CC4846015}"/>
              </a:ext>
            </a:extLst>
          </p:cNvPr>
          <p:cNvSpPr/>
          <p:nvPr/>
        </p:nvSpPr>
        <p:spPr>
          <a:xfrm>
            <a:off x="8896117" y="2188159"/>
            <a:ext cx="99060" cy="1011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9" name="Conector recto 198">
            <a:extLst>
              <a:ext uri="{FF2B5EF4-FFF2-40B4-BE49-F238E27FC236}">
                <a16:creationId xmlns:a16="http://schemas.microsoft.com/office/drawing/2014/main" id="{163C2207-967A-4BF8-8A0A-E2154A0A55DF}"/>
              </a:ext>
            </a:extLst>
          </p:cNvPr>
          <p:cNvCxnSpPr>
            <a:cxnSpLocks/>
            <a:stCxn id="173" idx="0"/>
            <a:endCxn id="173" idx="1"/>
          </p:cNvCxnSpPr>
          <p:nvPr/>
        </p:nvCxnSpPr>
        <p:spPr>
          <a:xfrm flipV="1">
            <a:off x="8018070" y="2229045"/>
            <a:ext cx="820832" cy="11872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cto 201">
            <a:extLst>
              <a:ext uri="{FF2B5EF4-FFF2-40B4-BE49-F238E27FC236}">
                <a16:creationId xmlns:a16="http://schemas.microsoft.com/office/drawing/2014/main" id="{1106548A-6B53-4C29-B9C3-DEAB5352E117}"/>
              </a:ext>
            </a:extLst>
          </p:cNvPr>
          <p:cNvCxnSpPr>
            <a:cxnSpLocks/>
            <a:stCxn id="173" idx="1"/>
            <a:endCxn id="188" idx="2"/>
          </p:cNvCxnSpPr>
          <p:nvPr/>
        </p:nvCxnSpPr>
        <p:spPr>
          <a:xfrm>
            <a:off x="8838902" y="2229045"/>
            <a:ext cx="57215" cy="96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467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335</TotalTime>
  <Words>727</Words>
  <Application>Microsoft Office PowerPoint</Application>
  <PresentationFormat>Panorámica</PresentationFormat>
  <Paragraphs>264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Trebuchet MS</vt:lpstr>
      <vt:lpstr>Wingdings 3</vt:lpstr>
      <vt:lpstr>Faceta</vt:lpstr>
      <vt:lpstr>CorridorTracking</vt:lpstr>
      <vt:lpstr>Índice</vt:lpstr>
      <vt:lpstr>Contexto</vt:lpstr>
      <vt:lpstr>Estado del arte</vt:lpstr>
      <vt:lpstr>Implementación Idea inicial</vt:lpstr>
      <vt:lpstr>Implementación Idea final</vt:lpstr>
      <vt:lpstr>Implementación Idea final - Extracción del suelo</vt:lpstr>
      <vt:lpstr>Implementación Idea final – Cálculo de la dirección</vt:lpstr>
      <vt:lpstr>Implementación Idea final – Cálculo de la dirección</vt:lpstr>
      <vt:lpstr>Resultados Segmentación sin optimizaciones (CPU)</vt:lpstr>
      <vt:lpstr>Resultados Segmentación sin optimizaciones (CPU)</vt:lpstr>
      <vt:lpstr>Resultados Segmentación con optimizaciones (GPU)</vt:lpstr>
      <vt:lpstr>Resultados Segmentación con optimizaciones (GPU)</vt:lpstr>
      <vt:lpstr>Resultados Comparación</vt:lpstr>
      <vt:lpstr>Trabajo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alvayumar@alum.us.es</dc:creator>
  <cp:lastModifiedBy>alvayumar@alum.us.es</cp:lastModifiedBy>
  <cp:revision>88</cp:revision>
  <dcterms:created xsi:type="dcterms:W3CDTF">2021-05-05T16:39:32Z</dcterms:created>
  <dcterms:modified xsi:type="dcterms:W3CDTF">2021-05-11T15:25:27Z</dcterms:modified>
</cp:coreProperties>
</file>